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9" r:id="rId15"/>
    <p:sldId id="270" r:id="rId16"/>
    <p:sldId id="268" r:id="rId17"/>
    <p:sldId id="273" r:id="rId18"/>
    <p:sldId id="272" r:id="rId19"/>
    <p:sldId id="274" r:id="rId20"/>
    <p:sldId id="276" r:id="rId21"/>
    <p:sldId id="277" r:id="rId22"/>
    <p:sldId id="279" r:id="rId23"/>
    <p:sldId id="275" r:id="rId24"/>
    <p:sldId id="280" r:id="rId25"/>
    <p:sldId id="281" r:id="rId26"/>
    <p:sldId id="282" r:id="rId27"/>
    <p:sldId id="283" r:id="rId28"/>
    <p:sldId id="287" r:id="rId29"/>
    <p:sldId id="284" r:id="rId30"/>
    <p:sldId id="288" r:id="rId31"/>
    <p:sldId id="285" r:id="rId32"/>
    <p:sldId id="289" r:id="rId33"/>
    <p:sldId id="290" r:id="rId34"/>
    <p:sldId id="291" r:id="rId35"/>
    <p:sldId id="286" r:id="rId36"/>
    <p:sldId id="292" r:id="rId37"/>
    <p:sldId id="294" r:id="rId38"/>
    <p:sldId id="293" r:id="rId39"/>
    <p:sldId id="296" r:id="rId40"/>
    <p:sldId id="299" r:id="rId41"/>
    <p:sldId id="301" r:id="rId42"/>
    <p:sldId id="300" r:id="rId43"/>
    <p:sldId id="302" r:id="rId44"/>
    <p:sldId id="298" r:id="rId45"/>
    <p:sldId id="303" r:id="rId46"/>
    <p:sldId id="304" r:id="rId47"/>
    <p:sldId id="305" r:id="rId48"/>
    <p:sldId id="306" r:id="rId49"/>
    <p:sldId id="308" r:id="rId50"/>
    <p:sldId id="307" r:id="rId51"/>
    <p:sldId id="310" r:id="rId52"/>
    <p:sldId id="309" r:id="rId53"/>
    <p:sldId id="311" r:id="rId54"/>
    <p:sldId id="312" r:id="rId55"/>
    <p:sldId id="313" r:id="rId56"/>
    <p:sldId id="314" r:id="rId57"/>
    <p:sldId id="315" r:id="rId58"/>
    <p:sldId id="316" r:id="rId59"/>
    <p:sldId id="318" r:id="rId60"/>
    <p:sldId id="319" r:id="rId61"/>
    <p:sldId id="317" r:id="rId62"/>
    <p:sldId id="320" r:id="rId63"/>
    <p:sldId id="321" r:id="rId6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2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99FC8-6370-82F7-3F57-F2A5C32A0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FE6BFF-0926-155E-DB9C-3DC6528A6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5210DD-DF36-8455-58CD-5E43689D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80B8C2-B982-3AC9-12FB-13C70D86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6EAA9D-32E8-9A05-3AD9-FA32872A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326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E2543-F25E-86C1-7E27-CE09B9E5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9CBC63-6949-5546-EEFA-95ECE4E6D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3F0C1D-4B23-DF56-5802-D467EAFA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63106D-2FBD-5F76-56CB-2BA2BBA2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654A3A-9537-E924-86FA-0A581298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056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675C52-83D3-A634-88DE-AED3D080F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61BE87-0A79-313B-8F9C-433D09C2C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7B8BA7-5372-E6E4-2FA2-D7EE1C85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8C06AB-D14D-C069-A438-5F8681B9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6D3CD7-CAFA-EC43-A83E-47FA444F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910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D2A90-A6A7-4AD2-FFC7-61BCBED3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8FCE2D-3659-36D1-AEAC-C4BC73860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4BF11D-A8E3-7615-A65B-C29120077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66B6D2-5E19-6C5D-7FE0-03283102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FA39E-CE12-203C-5FCE-6AA62485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112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DB71E-9550-EF50-05FB-11797483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00E385-7585-C5DF-641A-D04F04A2F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BE613F-76B0-E198-1BBC-AEFA4727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AC71DA-9E73-C448-4067-E86DB3E3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4E7314-CA49-7F13-A090-30C36B96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246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4CB75-61FE-BFB0-E13F-9D83E09E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587D33-D432-6149-F311-8F10A5B3C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BBA7EF-BA70-C60F-7AB7-6E001E76F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0545E0-8ABF-37D4-711A-E53EFE25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166B71-BE59-1490-2549-0549546B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06127D-765F-7D8B-18DA-F16851EF0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112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0F54E-2C40-CE55-255F-6E38A3D1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0C6E69-527C-236C-0FB4-FC3FD3542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FEBDBD-356F-D205-C362-D212D13C7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72F297-38A7-1D0D-0059-4232A4B7D7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0BEE524-480C-F0C3-4E13-9D1AEB7D8E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9D54280-4208-D535-8A0D-89596CD1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194814-D72D-7778-A9A6-4E5B191B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EEABFAA-8E61-7FB1-772D-18288D10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157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B842F-63A2-F615-47EE-12511342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D6EC4F-0565-446D-A164-B28B8DEEB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BA2DB3-7FAF-1EB4-CB63-274FAB40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A3BD6A-DEB9-B929-36CE-9B5DE7C1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3310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C15245D-D10A-6126-B26E-048E32F3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E112C0E-4A27-2B36-1855-B9680CF4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47C79D-695D-2DD4-C9F1-719587F7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250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7B21-3146-92D1-AAAC-ECDC8349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E7D711-C757-1F48-2C2D-F9BE3205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810491-5569-692E-D7EE-6C8986BC4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E8B9A6-BB48-9DCC-83B8-EF545476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0F6CFB-C964-DDFF-5D33-3E5B5B14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770FB8-1850-A9AD-7E3A-408CAA07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4267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01E57-B2C3-FA09-5888-5E3C50A3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C832063-537E-08EC-67B5-06E738010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5A01FF-D89C-2F7F-646E-0910394E9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D175CA-9D3B-BE3A-1E8B-3ABB8541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2D5243-A457-553E-3CB1-35E4BA12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2CF7A7-A577-4212-AE40-A08E574F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7515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B268F28-073A-F881-1A13-F60B85F5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A9067C-C6E0-6C6F-4A9A-6ED71DDC5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AEE528-B2E9-B450-0A69-33D0C3B2F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FF112-6691-4042-B1CC-7B80F19355D7}" type="datetimeFigureOut">
              <a:rPr lang="es-CO" smtClean="0"/>
              <a:t>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81B037-DEF7-821D-44BB-8BD5D3595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48466B-8384-B636-8989-A4F8A5ED9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F862-4088-408E-A355-28D0226A84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897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94FABB9-FB45-1A67-F514-D8596993F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65248"/>
            <a:ext cx="9144000" cy="533107"/>
          </a:xfrm>
        </p:spPr>
        <p:txBody>
          <a:bodyPr/>
          <a:lstStyle/>
          <a:p>
            <a:r>
              <a:rPr lang="es-CO" dirty="0"/>
              <a:t>Jonnatan Arias Garcia</a:t>
            </a:r>
          </a:p>
        </p:txBody>
      </p:sp>
      <p:pic>
        <p:nvPicPr>
          <p:cNvPr id="6146" name="Picture 2" descr="Learning SQL: Skills And Knowledge You Need To Know Tech, 42% OFF">
            <a:extLst>
              <a:ext uri="{FF2B5EF4-FFF2-40B4-BE49-F238E27FC236}">
                <a16:creationId xmlns:a16="http://schemas.microsoft.com/office/drawing/2014/main" id="{0D8BB648-220B-08E9-D528-4C9F9F37D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7" b="13065"/>
          <a:stretch/>
        </p:blipFill>
        <p:spPr bwMode="auto">
          <a:xfrm>
            <a:off x="2857500" y="726198"/>
            <a:ext cx="6477000" cy="498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45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2D0244B-3294-F41A-8DAF-323E4BE93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0231"/>
            <a:ext cx="4686706" cy="14707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7C39665-A886-4711-A5A8-B5C07E96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Tipos de relaciones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58A7F3-65F7-2347-90CE-0F283C113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1 a 1 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1 a muchos</a:t>
            </a:r>
          </a:p>
          <a:p>
            <a:endParaRPr lang="es-CO" dirty="0"/>
          </a:p>
          <a:p>
            <a:r>
              <a:rPr lang="es-CO" dirty="0"/>
              <a:t>Muchos a muchos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04A124-2CE4-6628-915E-C820BE77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74015"/>
            <a:ext cx="4938188" cy="13183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534663E-90F7-C086-37EE-53D1BE804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68072"/>
            <a:ext cx="4938188" cy="1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6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1BD89-F647-4993-8013-3B4414F3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Mapeando entidades en tablas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BBF145-E902-64F3-2F57-EFD1096F3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Entidad: Nuestro punto central al cual se le adicionaran características o atributos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CEDCC5-DE0B-CBFD-0A82-FC5F8C6C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26" y="2854445"/>
            <a:ext cx="5381367" cy="22936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E784AC-0132-2E85-7BF0-3222CB9D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3227"/>
            <a:ext cx="5883492" cy="21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1BD89-F647-4993-8013-3B4414F3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Mapeando entidades en tablas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D24DAE-641D-C912-A1CA-CF2FBFB72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559"/>
            <a:ext cx="5579588" cy="28852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EC16D8-2A50-9E57-324D-69B642741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588" y="1575690"/>
            <a:ext cx="6577067" cy="37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00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E012D-67D5-7ED3-2BE3-15F2F75C5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F12B26-7E33-3A35-47F5-4ECEF9E4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192000" cy="52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0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66CE9-00F1-3232-FF67-4F7CAE41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Conceptos: El modelo relacional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EEF30F-D452-B05C-0EDE-8FB257D5C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El modelo relacional fue propuesto en 1970 basado en modelos matemáticos</a:t>
            </a:r>
          </a:p>
          <a:p>
            <a:r>
              <a:rPr lang="es-CO" dirty="0"/>
              <a:t>Bloques</a:t>
            </a:r>
          </a:p>
          <a:p>
            <a:pPr lvl="1"/>
            <a:r>
              <a:rPr lang="es-CO" dirty="0"/>
              <a:t>Relación </a:t>
            </a:r>
          </a:p>
          <a:p>
            <a:pPr lvl="1"/>
            <a:r>
              <a:rPr lang="es-CO" dirty="0"/>
              <a:t>Conjuntos</a:t>
            </a:r>
          </a:p>
          <a:p>
            <a:r>
              <a:rPr lang="es-CO" dirty="0"/>
              <a:t>Conjunto</a:t>
            </a:r>
          </a:p>
          <a:p>
            <a:pPr lvl="1"/>
            <a:r>
              <a:rPr lang="es-CO" dirty="0"/>
              <a:t>Colección desordenada de distintos elementos</a:t>
            </a:r>
          </a:p>
          <a:p>
            <a:pPr lvl="1"/>
            <a:r>
              <a:rPr lang="es-CO" dirty="0" err="1"/>
              <a:t>Items</a:t>
            </a:r>
            <a:r>
              <a:rPr lang="es-CO" dirty="0"/>
              <a:t> del mismo tipo</a:t>
            </a:r>
          </a:p>
          <a:p>
            <a:pPr lvl="1"/>
            <a:r>
              <a:rPr lang="es-CO" dirty="0"/>
              <a:t>Desordenada y sin duplicados</a:t>
            </a:r>
          </a:p>
        </p:txBody>
      </p:sp>
    </p:spTree>
    <p:extLst>
      <p:ext uri="{BB962C8B-B14F-4D97-AF65-F5344CB8AC3E}">
        <p14:creationId xmlns:p14="http://schemas.microsoft.com/office/powerpoint/2010/main" val="5164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160AC-B03F-7BB6-5EC8-B1CCB849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Relacional </a:t>
            </a:r>
            <a:r>
              <a:rPr lang="es-CO" dirty="0" err="1"/>
              <a:t>database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9A6F8A-BD30-F4C4-76C7-6D7B37A4C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s-CO" dirty="0"/>
              <a:t>Conjunto de relaciones</a:t>
            </a:r>
          </a:p>
          <a:p>
            <a:r>
              <a:rPr lang="es-CO" dirty="0"/>
              <a:t>Relación = Termino matemático para la tabla</a:t>
            </a:r>
          </a:p>
          <a:p>
            <a:r>
              <a:rPr lang="es-CO" dirty="0"/>
              <a:t>2 partes</a:t>
            </a:r>
          </a:p>
          <a:p>
            <a:pPr lvl="1"/>
            <a:r>
              <a:rPr lang="es-CO" dirty="0"/>
              <a:t>Esquema relacional: Especifica el nombre de la relación y el nombre y tipo de cada columna o atributo</a:t>
            </a:r>
          </a:p>
          <a:p>
            <a:pPr marL="457200" lvl="1" indent="0">
              <a:buNone/>
            </a:pPr>
            <a:endParaRPr lang="es-CO" dirty="0"/>
          </a:p>
          <a:p>
            <a:pPr marL="457200" lvl="1" indent="0">
              <a:buNone/>
            </a:pPr>
            <a:endParaRPr lang="es-CO" dirty="0"/>
          </a:p>
          <a:p>
            <a:pPr lvl="1"/>
            <a:r>
              <a:rPr lang="es-CO" dirty="0"/>
              <a:t>Instancia relacional: Tabla hecha de filas (tupla) y columnas (atributos)</a:t>
            </a:r>
          </a:p>
          <a:p>
            <a:pPr lvl="1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258CEA-E550-184E-0C13-EF48DA05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014" y="3095180"/>
            <a:ext cx="5883150" cy="11049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24A5634-046F-6F95-A3E5-C12E0DCC1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949" y="4670870"/>
            <a:ext cx="5006774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21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A41729-BF40-DE12-55AC-CB908CFD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37" y="2173100"/>
            <a:ext cx="7828321" cy="4514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266CE9-00F1-3232-FF67-4F7CAE41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Relación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EEF30F-D452-B05C-0EDE-8FB257D5C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699"/>
            <a:ext cx="10515600" cy="4351338"/>
          </a:xfrm>
        </p:spPr>
        <p:txBody>
          <a:bodyPr/>
          <a:lstStyle/>
          <a:p>
            <a:r>
              <a:rPr lang="es-CO" dirty="0"/>
              <a:t>Grado: Numero de atributos en una relación</a:t>
            </a:r>
          </a:p>
          <a:p>
            <a:r>
              <a:rPr lang="es-CO" dirty="0"/>
              <a:t>Cardinalidad: numero de tuplas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En el ejemplo</a:t>
            </a:r>
          </a:p>
          <a:p>
            <a:pPr marL="0" indent="0">
              <a:buNone/>
            </a:pPr>
            <a:r>
              <a:rPr lang="es-CO" dirty="0" err="1"/>
              <a:t>Degree</a:t>
            </a:r>
            <a:r>
              <a:rPr lang="es-CO" dirty="0"/>
              <a:t> = 6</a:t>
            </a:r>
          </a:p>
          <a:p>
            <a:pPr marL="0" indent="0">
              <a:buNone/>
            </a:pPr>
            <a:r>
              <a:rPr lang="es-CO" dirty="0" err="1"/>
              <a:t>Cardinality</a:t>
            </a:r>
            <a:r>
              <a:rPr lang="es-CO" dirty="0"/>
              <a:t> = 5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0428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3A1FF-B0F9-4B5A-B298-FF3210FF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Actividad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EFC64D-9E69-4A51-2837-D916E664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Preguntas</a:t>
            </a:r>
          </a:p>
          <a:p>
            <a:r>
              <a:rPr lang="es-CO" dirty="0"/>
              <a:t>Actividad de crear servidor en </a:t>
            </a:r>
            <a:r>
              <a:rPr lang="es-CO" dirty="0" err="1"/>
              <a:t>ibm</a:t>
            </a:r>
            <a:r>
              <a:rPr lang="es-CO" dirty="0"/>
              <a:t> puede ser o alguna </a:t>
            </a:r>
            <a:r>
              <a:rPr lang="es-CO" dirty="0" err="1"/>
              <a:t>db</a:t>
            </a:r>
            <a:r>
              <a:rPr lang="es-CO" dirty="0"/>
              <a:t> gratos (SQL)</a:t>
            </a:r>
          </a:p>
        </p:txBody>
      </p:sp>
    </p:spTree>
    <p:extLst>
      <p:ext uri="{BB962C8B-B14F-4D97-AF65-F5344CB8AC3E}">
        <p14:creationId xmlns:p14="http://schemas.microsoft.com/office/powerpoint/2010/main" val="3213537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E429C-E65A-C19E-7632-16DB15E8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Modulo 2</a:t>
            </a:r>
          </a:p>
        </p:txBody>
      </p:sp>
    </p:spTree>
    <p:extLst>
      <p:ext uri="{BB962C8B-B14F-4D97-AF65-F5344CB8AC3E}">
        <p14:creationId xmlns:p14="http://schemas.microsoft.com/office/powerpoint/2010/main" val="3216331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C5C5E-32F4-1857-2D4C-5320E768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Relational</a:t>
            </a:r>
            <a:r>
              <a:rPr lang="es-CO" dirty="0"/>
              <a:t> </a:t>
            </a:r>
            <a:r>
              <a:rPr lang="es-CO" dirty="0" err="1"/>
              <a:t>model</a:t>
            </a:r>
            <a:r>
              <a:rPr lang="es-CO" dirty="0"/>
              <a:t> - limitaciones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2784C9-ACA5-94EC-76DB-4E0D9DF3F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Primary</a:t>
            </a:r>
            <a:r>
              <a:rPr lang="es-CO" dirty="0"/>
              <a:t> </a:t>
            </a:r>
            <a:r>
              <a:rPr lang="es-CO" dirty="0" err="1"/>
              <a:t>key</a:t>
            </a:r>
            <a:r>
              <a:rPr lang="es-CO" dirty="0"/>
              <a:t>: identifica cada columna única</a:t>
            </a:r>
          </a:p>
          <a:p>
            <a:r>
              <a:rPr lang="es-CO" dirty="0" err="1"/>
              <a:t>Foreign</a:t>
            </a:r>
            <a:r>
              <a:rPr lang="es-CO" dirty="0"/>
              <a:t> </a:t>
            </a:r>
            <a:r>
              <a:rPr lang="es-CO" dirty="0" err="1"/>
              <a:t>key</a:t>
            </a:r>
            <a:r>
              <a:rPr lang="es-CO" dirty="0"/>
              <a:t>: son datos de identificación de otra entidad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4CBE20-02A5-084B-4E72-5A2D3F872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004" y="2735447"/>
            <a:ext cx="5939991" cy="39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3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5DAC8-9650-818A-CDDC-C597C0BC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Estructura del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D3D65A-8D89-4A54-61D1-660CA40E5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505" cy="4351338"/>
          </a:xfrm>
        </p:spPr>
        <p:txBody>
          <a:bodyPr>
            <a:normAutofit fontScale="62500" lnSpcReduction="20000"/>
          </a:bodyPr>
          <a:lstStyle/>
          <a:p>
            <a:r>
              <a:rPr lang="es-CO" dirty="0"/>
              <a:t>Modulo 1: SQL y Data bases relacionales</a:t>
            </a:r>
          </a:p>
          <a:p>
            <a:pPr lvl="1"/>
            <a:r>
              <a:rPr lang="es-CO" dirty="0"/>
              <a:t>Introducción</a:t>
            </a:r>
          </a:p>
          <a:p>
            <a:pPr lvl="1"/>
            <a:r>
              <a:rPr lang="es-CO" dirty="0"/>
              <a:t>Información en data </a:t>
            </a:r>
            <a:r>
              <a:rPr lang="es-CO" dirty="0" err="1"/>
              <a:t>models</a:t>
            </a:r>
            <a:endParaRPr lang="es-CO" dirty="0"/>
          </a:p>
          <a:p>
            <a:pPr lvl="1"/>
            <a:r>
              <a:rPr lang="es-CO" dirty="0"/>
              <a:t>Tipos de relaciones</a:t>
            </a:r>
          </a:p>
          <a:p>
            <a:pPr lvl="1"/>
            <a:r>
              <a:rPr lang="es-CO" dirty="0"/>
              <a:t>Mapeo de entidades a tablas</a:t>
            </a:r>
          </a:p>
          <a:p>
            <a:pPr lvl="1"/>
            <a:r>
              <a:rPr lang="es-CO" dirty="0"/>
              <a:t>Conceptos de modelos relacionales</a:t>
            </a:r>
          </a:p>
          <a:p>
            <a:pPr lvl="1"/>
            <a:r>
              <a:rPr lang="es-CO" dirty="0"/>
              <a:t>Modulo 1 </a:t>
            </a:r>
            <a:r>
              <a:rPr lang="es-CO" dirty="0" err="1"/>
              <a:t>Lab</a:t>
            </a:r>
            <a:endParaRPr lang="es-CO" dirty="0"/>
          </a:p>
          <a:p>
            <a:r>
              <a:rPr lang="es-CO" dirty="0"/>
              <a:t>Modulo 2: Modelos relacionales, </a:t>
            </a:r>
            <a:r>
              <a:rPr lang="es-CO" dirty="0" err="1"/>
              <a:t>Constrains</a:t>
            </a:r>
            <a:r>
              <a:rPr lang="es-CO" dirty="0"/>
              <a:t> y Data </a:t>
            </a:r>
            <a:r>
              <a:rPr lang="es-CO" dirty="0" err="1"/>
              <a:t>objects</a:t>
            </a:r>
            <a:endParaRPr lang="es-CO" dirty="0"/>
          </a:p>
          <a:p>
            <a:pPr lvl="1"/>
            <a:r>
              <a:rPr lang="es-CO" dirty="0" err="1"/>
              <a:t>Constrains</a:t>
            </a:r>
            <a:r>
              <a:rPr lang="es-CO" dirty="0"/>
              <a:t>: Modelo relacional</a:t>
            </a:r>
          </a:p>
          <a:p>
            <a:pPr lvl="1"/>
            <a:r>
              <a:rPr lang="es-CO" dirty="0" err="1"/>
              <a:t>Constrains</a:t>
            </a:r>
            <a:r>
              <a:rPr lang="es-CO" dirty="0"/>
              <a:t>: Modelo relacional  Avanzado</a:t>
            </a:r>
          </a:p>
          <a:p>
            <a:r>
              <a:rPr lang="es-CO" dirty="0"/>
              <a:t>Modulo 3: Definición de data Lenguaje (DOL) y manipulación de data (DML)</a:t>
            </a:r>
          </a:p>
          <a:p>
            <a:pPr lvl="1"/>
            <a:r>
              <a:rPr lang="es-CO" dirty="0"/>
              <a:t>CREATE TABLE</a:t>
            </a:r>
          </a:p>
          <a:p>
            <a:pPr lvl="1"/>
            <a:r>
              <a:rPr lang="es-CO" dirty="0"/>
              <a:t>INSERT</a:t>
            </a:r>
          </a:p>
          <a:p>
            <a:pPr lvl="1"/>
            <a:r>
              <a:rPr lang="es-CO" dirty="0"/>
              <a:t>SELECT</a:t>
            </a:r>
          </a:p>
          <a:p>
            <a:pPr lvl="1"/>
            <a:r>
              <a:rPr lang="es-CO" dirty="0"/>
              <a:t>UPDATE y DELETE</a:t>
            </a:r>
          </a:p>
          <a:p>
            <a:pPr lvl="1"/>
            <a:r>
              <a:rPr lang="es-CO" dirty="0" err="1"/>
              <a:t>Lab</a:t>
            </a:r>
            <a:r>
              <a:rPr lang="es-CO" dirty="0"/>
              <a:t> 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B6A12B-5B8A-880C-F219-C40E287DC233}"/>
              </a:ext>
            </a:extLst>
          </p:cNvPr>
          <p:cNvSpPr txBox="1"/>
          <p:nvPr/>
        </p:nvSpPr>
        <p:spPr>
          <a:xfrm>
            <a:off x="6545180" y="2077776"/>
            <a:ext cx="53580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Modulo 4: DOL y DML avanzado</a:t>
            </a:r>
          </a:p>
          <a:p>
            <a:pPr lvl="1"/>
            <a:r>
              <a:rPr lang="es-CO" dirty="0"/>
              <a:t>Patrones de </a:t>
            </a:r>
            <a:r>
              <a:rPr lang="es-CO" dirty="0" err="1"/>
              <a:t>Strings</a:t>
            </a:r>
            <a:r>
              <a:rPr lang="es-CO" dirty="0"/>
              <a:t>, rangos  y conjuntos</a:t>
            </a:r>
          </a:p>
          <a:p>
            <a:pPr lvl="1"/>
            <a:r>
              <a:rPr lang="es-CO" dirty="0" err="1"/>
              <a:t>Sorting</a:t>
            </a:r>
            <a:endParaRPr lang="es-CO" dirty="0"/>
          </a:p>
          <a:p>
            <a:pPr lvl="1"/>
            <a:r>
              <a:rPr lang="es-CO" dirty="0" err="1"/>
              <a:t>Grouping</a:t>
            </a:r>
            <a:endParaRPr lang="es-CO" dirty="0"/>
          </a:p>
          <a:p>
            <a:pPr lvl="1"/>
            <a:r>
              <a:rPr lang="es-CO" dirty="0"/>
              <a:t>Modulo 4 </a:t>
            </a:r>
            <a:r>
              <a:rPr lang="es-CO" dirty="0" err="1"/>
              <a:t>lab</a:t>
            </a:r>
            <a:endParaRPr lang="es-CO" dirty="0"/>
          </a:p>
          <a:p>
            <a:r>
              <a:rPr lang="es-CO" dirty="0"/>
              <a:t>Modulo 5: Trabajando con múltiples tablas</a:t>
            </a:r>
          </a:p>
          <a:p>
            <a:pPr lvl="1"/>
            <a:r>
              <a:rPr lang="es-CO" dirty="0" err="1"/>
              <a:t>Overview</a:t>
            </a:r>
            <a:endParaRPr lang="es-CO" dirty="0"/>
          </a:p>
          <a:p>
            <a:pPr lvl="1"/>
            <a:r>
              <a:rPr lang="es-CO" dirty="0" err="1"/>
              <a:t>Inner</a:t>
            </a:r>
            <a:r>
              <a:rPr lang="es-CO" dirty="0"/>
              <a:t> </a:t>
            </a:r>
            <a:r>
              <a:rPr lang="es-CO" dirty="0" err="1"/>
              <a:t>Join</a:t>
            </a:r>
            <a:endParaRPr lang="es-CO" dirty="0"/>
          </a:p>
          <a:p>
            <a:pPr lvl="1"/>
            <a:r>
              <a:rPr lang="es-CO" dirty="0" err="1"/>
              <a:t>Left</a:t>
            </a:r>
            <a:r>
              <a:rPr lang="es-CO" dirty="0"/>
              <a:t> </a:t>
            </a:r>
            <a:r>
              <a:rPr lang="es-CO" dirty="0" err="1"/>
              <a:t>Outer</a:t>
            </a:r>
            <a:r>
              <a:rPr lang="es-CO" dirty="0"/>
              <a:t> </a:t>
            </a:r>
            <a:r>
              <a:rPr lang="es-CO" dirty="0" err="1"/>
              <a:t>Join</a:t>
            </a:r>
            <a:endParaRPr lang="es-CO" dirty="0"/>
          </a:p>
          <a:p>
            <a:pPr lvl="1"/>
            <a:r>
              <a:rPr lang="es-CO" dirty="0" err="1"/>
              <a:t>Right</a:t>
            </a:r>
            <a:r>
              <a:rPr lang="es-CO" dirty="0"/>
              <a:t> </a:t>
            </a:r>
            <a:r>
              <a:rPr lang="es-CO" dirty="0" err="1"/>
              <a:t>Outer</a:t>
            </a:r>
            <a:r>
              <a:rPr lang="es-CO" dirty="0"/>
              <a:t> </a:t>
            </a:r>
            <a:r>
              <a:rPr lang="es-CO" dirty="0" err="1"/>
              <a:t>Join</a:t>
            </a:r>
            <a:endParaRPr lang="es-CO" dirty="0"/>
          </a:p>
          <a:p>
            <a:pPr lvl="1"/>
            <a:r>
              <a:rPr lang="es-CO" dirty="0"/>
              <a:t>Full </a:t>
            </a:r>
            <a:r>
              <a:rPr lang="es-CO" dirty="0" err="1"/>
              <a:t>Join</a:t>
            </a:r>
            <a:endParaRPr lang="es-CO" dirty="0"/>
          </a:p>
          <a:p>
            <a:pPr lvl="1"/>
            <a:r>
              <a:rPr lang="es-CO"/>
              <a:t>Modulo </a:t>
            </a:r>
            <a:r>
              <a:rPr lang="es-CO" dirty="0"/>
              <a:t>5 </a:t>
            </a:r>
            <a:r>
              <a:rPr lang="es-CO" dirty="0" err="1"/>
              <a:t>lab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24381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C5C5E-32F4-1857-2D4C-5320E768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Relational</a:t>
            </a:r>
            <a:r>
              <a:rPr lang="es-CO" dirty="0"/>
              <a:t> </a:t>
            </a:r>
            <a:r>
              <a:rPr lang="es-CO" dirty="0" err="1"/>
              <a:t>model</a:t>
            </a:r>
            <a:r>
              <a:rPr lang="es-CO" dirty="0"/>
              <a:t> - limitaciones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2784C9-ACA5-94EC-76DB-4E0D9DF3F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010"/>
            <a:ext cx="10515600" cy="4351338"/>
          </a:xfrm>
        </p:spPr>
        <p:txBody>
          <a:bodyPr/>
          <a:lstStyle/>
          <a:p>
            <a:r>
              <a:rPr lang="es-CO" dirty="0" err="1"/>
              <a:t>Parent</a:t>
            </a:r>
            <a:r>
              <a:rPr lang="es-CO" dirty="0"/>
              <a:t> Table: Contiene una única primaria </a:t>
            </a:r>
            <a:r>
              <a:rPr lang="es-CO" dirty="0" err="1"/>
              <a:t>key</a:t>
            </a:r>
            <a:endParaRPr lang="es-CO" dirty="0"/>
          </a:p>
          <a:p>
            <a:r>
              <a:rPr lang="es-CO" dirty="0" err="1"/>
              <a:t>Dependent</a:t>
            </a:r>
            <a:r>
              <a:rPr lang="es-CO" dirty="0"/>
              <a:t> table: Contiene una o mas </a:t>
            </a:r>
            <a:r>
              <a:rPr lang="es-CO" dirty="0" err="1"/>
              <a:t>keys</a:t>
            </a:r>
            <a:r>
              <a:rPr lang="es-CO" dirty="0"/>
              <a:t> extranjeras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DB3B28-DF18-03B3-D035-DA388654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27" y="2584615"/>
            <a:ext cx="7517346" cy="42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6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C5C5E-32F4-1857-2D4C-5320E768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Relational</a:t>
            </a:r>
            <a:r>
              <a:rPr lang="es-CO" dirty="0"/>
              <a:t> </a:t>
            </a:r>
            <a:r>
              <a:rPr lang="es-CO" dirty="0" err="1"/>
              <a:t>model</a:t>
            </a:r>
            <a:r>
              <a:rPr lang="es-CO" dirty="0"/>
              <a:t> - limitaciones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2784C9-ACA5-94EC-76DB-4E0D9DF3F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010"/>
            <a:ext cx="10515600" cy="4351338"/>
          </a:xfrm>
        </p:spPr>
        <p:txBody>
          <a:bodyPr/>
          <a:lstStyle/>
          <a:p>
            <a:r>
              <a:rPr lang="es-CO" dirty="0"/>
              <a:t>Limitaciones:</a:t>
            </a:r>
          </a:p>
          <a:p>
            <a:pPr lvl="1"/>
            <a:r>
              <a:rPr lang="es-CO" dirty="0" err="1"/>
              <a:t>Entity</a:t>
            </a:r>
            <a:r>
              <a:rPr lang="es-CO" dirty="0"/>
              <a:t> </a:t>
            </a:r>
            <a:r>
              <a:rPr lang="es-CO" dirty="0" err="1"/>
              <a:t>integrity</a:t>
            </a:r>
            <a:r>
              <a:rPr lang="es-CO" dirty="0"/>
              <a:t>: Es la clave primaria, permitiendo identificación única. </a:t>
            </a:r>
          </a:p>
          <a:p>
            <a:pPr lvl="1"/>
            <a:endParaRPr lang="es-CO" dirty="0"/>
          </a:p>
          <a:p>
            <a:pPr lvl="1"/>
            <a:r>
              <a:rPr lang="es-CO" dirty="0" err="1"/>
              <a:t>Referential</a:t>
            </a:r>
            <a:r>
              <a:rPr lang="es-CO" dirty="0"/>
              <a:t> </a:t>
            </a:r>
            <a:r>
              <a:rPr lang="es-CO" dirty="0" err="1"/>
              <a:t>Integrity</a:t>
            </a:r>
            <a:r>
              <a:rPr lang="es-CO" dirty="0"/>
              <a:t>: </a:t>
            </a:r>
            <a:r>
              <a:rPr lang="es-ES" dirty="0"/>
              <a:t>asegura que las relaciones entre tablas se mantengan. Esta restricción se implementa a través de claves foráneas (</a:t>
            </a:r>
            <a:r>
              <a:rPr lang="es-ES" dirty="0" err="1"/>
              <a:t>foreign</a:t>
            </a:r>
            <a:r>
              <a:rPr lang="es-ES" dirty="0"/>
              <a:t> </a:t>
            </a:r>
            <a:r>
              <a:rPr lang="es-ES" dirty="0" err="1"/>
              <a:t>keys</a:t>
            </a:r>
            <a:r>
              <a:rPr lang="es-ES" dirty="0"/>
              <a:t>).</a:t>
            </a:r>
          </a:p>
          <a:p>
            <a:pPr lvl="1"/>
            <a:endParaRPr lang="es-CO" dirty="0"/>
          </a:p>
          <a:p>
            <a:pPr lvl="1"/>
            <a:r>
              <a:rPr lang="es-CO" dirty="0" err="1"/>
              <a:t>Semantic</a:t>
            </a:r>
            <a:r>
              <a:rPr lang="es-CO" dirty="0"/>
              <a:t> </a:t>
            </a:r>
            <a:r>
              <a:rPr lang="es-CO" dirty="0" err="1"/>
              <a:t>Integrity</a:t>
            </a:r>
            <a:r>
              <a:rPr lang="es-CO" dirty="0"/>
              <a:t>: </a:t>
            </a:r>
            <a:r>
              <a:rPr lang="es-ES" dirty="0"/>
              <a:t>reglas que aseguran que los datos en una base de datos sean válidos en términos de formato, significado y lógica </a:t>
            </a:r>
          </a:p>
          <a:p>
            <a:pPr marL="457200" lvl="1" indent="0">
              <a:buNone/>
            </a:pPr>
            <a:r>
              <a:rPr lang="es-ES" dirty="0"/>
              <a:t>se basan en reglas de negocio que definen cómo deben comportarse los datos y cómo deben interactuar.</a:t>
            </a:r>
            <a:endParaRPr lang="es-CO" dirty="0"/>
          </a:p>
          <a:p>
            <a:pPr lvl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28744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C5C5E-32F4-1857-2D4C-5320E768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Relational</a:t>
            </a:r>
            <a:r>
              <a:rPr lang="es-CO" dirty="0"/>
              <a:t> </a:t>
            </a:r>
            <a:r>
              <a:rPr lang="es-CO" dirty="0" err="1"/>
              <a:t>model</a:t>
            </a:r>
            <a:r>
              <a:rPr lang="es-CO" dirty="0"/>
              <a:t> - limitaciones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2784C9-ACA5-94EC-76DB-4E0D9DF3F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010"/>
            <a:ext cx="10515600" cy="4351338"/>
          </a:xfrm>
        </p:spPr>
        <p:txBody>
          <a:bodyPr/>
          <a:lstStyle/>
          <a:p>
            <a:r>
              <a:rPr lang="es-CO" dirty="0"/>
              <a:t>Limitaciones:</a:t>
            </a:r>
          </a:p>
          <a:p>
            <a:pPr lvl="1"/>
            <a:r>
              <a:rPr lang="es-CO" dirty="0" err="1"/>
              <a:t>Domain</a:t>
            </a:r>
            <a:r>
              <a:rPr lang="es-CO" dirty="0"/>
              <a:t>: Especifica los valores permitidos para un atributo dado</a:t>
            </a:r>
          </a:p>
          <a:p>
            <a:pPr lvl="1"/>
            <a:endParaRPr lang="es-CO" dirty="0"/>
          </a:p>
          <a:p>
            <a:pPr lvl="1"/>
            <a:r>
              <a:rPr lang="es-CO" dirty="0" err="1"/>
              <a:t>Null</a:t>
            </a:r>
            <a:r>
              <a:rPr lang="es-CO" dirty="0"/>
              <a:t>: R</a:t>
            </a:r>
            <a:r>
              <a:rPr lang="es-ES" dirty="0" err="1"/>
              <a:t>eglas</a:t>
            </a:r>
            <a:r>
              <a:rPr lang="es-ES" dirty="0"/>
              <a:t> aplicadas a las columnas que determinan si los valores en esas columnas pueden ser nulos o no. </a:t>
            </a:r>
          </a:p>
          <a:p>
            <a:pPr lvl="1"/>
            <a:endParaRPr lang="es-ES" dirty="0"/>
          </a:p>
          <a:p>
            <a:pPr lvl="1"/>
            <a:r>
              <a:rPr lang="es-CO" dirty="0" err="1"/>
              <a:t>Check</a:t>
            </a:r>
            <a:r>
              <a:rPr lang="es-CO" dirty="0"/>
              <a:t>: R</a:t>
            </a:r>
            <a:r>
              <a:rPr lang="es-ES" dirty="0" err="1"/>
              <a:t>eglas</a:t>
            </a:r>
            <a:r>
              <a:rPr lang="es-ES" dirty="0"/>
              <a:t> aplicadas a las columnas de una tabla que definen condiciones específicas que deben cumplirse para que los datos en esas columnas sean válidos.</a:t>
            </a:r>
            <a:endParaRPr lang="es-CO" dirty="0"/>
          </a:p>
          <a:p>
            <a:pPr lvl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8417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8448B-061D-0508-5143-7BBB0A76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Adicional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A7E3B5-41B9-2D01-275A-4357DD3D4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Reglas de las </a:t>
            </a:r>
            <a:r>
              <a:rPr lang="es-CO" dirty="0" err="1"/>
              <a:t>primary</a:t>
            </a:r>
            <a:r>
              <a:rPr lang="es-CO" dirty="0"/>
              <a:t> </a:t>
            </a:r>
            <a:r>
              <a:rPr lang="es-CO" dirty="0" err="1"/>
              <a:t>keys</a:t>
            </a:r>
            <a:r>
              <a:rPr lang="es-CO" dirty="0"/>
              <a:t>:</a:t>
            </a:r>
          </a:p>
          <a:p>
            <a:pPr lvl="1"/>
            <a:r>
              <a:rPr lang="es-CO" dirty="0"/>
              <a:t>No pueden ser NULL</a:t>
            </a:r>
          </a:p>
          <a:p>
            <a:pPr lvl="1"/>
            <a:r>
              <a:rPr lang="es-CO" dirty="0"/>
              <a:t>Es inmutable</a:t>
            </a:r>
          </a:p>
          <a:p>
            <a:pPr lvl="1"/>
            <a:r>
              <a:rPr lang="es-CO" dirty="0"/>
              <a:t>Si se usa para enlazar múltiples atributos, ninguno de estos puede ser cambiado</a:t>
            </a:r>
          </a:p>
          <a:p>
            <a:r>
              <a:rPr lang="es-CO" dirty="0"/>
              <a:t>Reglas </a:t>
            </a:r>
            <a:r>
              <a:rPr lang="es-CO" dirty="0" err="1"/>
              <a:t>Semanticas</a:t>
            </a:r>
            <a:endParaRPr lang="es-CO" dirty="0"/>
          </a:p>
          <a:p>
            <a:pPr lvl="1"/>
            <a:r>
              <a:rPr lang="es-CO" dirty="0"/>
              <a:t>Data asociada (</a:t>
            </a:r>
            <a:r>
              <a:rPr lang="es-CO" dirty="0" err="1"/>
              <a:t>integers</a:t>
            </a:r>
            <a:r>
              <a:rPr lang="es-CO" dirty="0"/>
              <a:t>, real, </a:t>
            </a:r>
            <a:r>
              <a:rPr lang="es-CO" dirty="0" err="1"/>
              <a:t>char</a:t>
            </a:r>
            <a:r>
              <a:rPr lang="es-CO" dirty="0"/>
              <a:t>, </a:t>
            </a:r>
            <a:r>
              <a:rPr lang="es-CO" dirty="0" err="1"/>
              <a:t>bool</a:t>
            </a:r>
            <a:r>
              <a:rPr lang="es-CO" dirty="0"/>
              <a:t>, tamaño fijo, date, time, </a:t>
            </a:r>
            <a:r>
              <a:rPr lang="es-CO" dirty="0" err="1"/>
              <a:t>money</a:t>
            </a:r>
            <a:r>
              <a:rPr lang="es-CO" dirty="0"/>
              <a:t>,…)</a:t>
            </a:r>
          </a:p>
        </p:txBody>
      </p:sp>
    </p:spTree>
    <p:extLst>
      <p:ext uri="{BB962C8B-B14F-4D97-AF65-F5344CB8AC3E}">
        <p14:creationId xmlns:p14="http://schemas.microsoft.com/office/powerpoint/2010/main" val="2099560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01AA7-B5EB-AF9F-EBD9-8E6BF819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Actividad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FC1D51-DE4D-5EC5-E4C6-EFEAB1B4C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Preguntas</a:t>
            </a:r>
          </a:p>
          <a:p>
            <a:r>
              <a:rPr lang="es-CO" dirty="0"/>
              <a:t>Carga de datos a </a:t>
            </a:r>
            <a:r>
              <a:rPr lang="es-CO" dirty="0" err="1"/>
              <a:t>database</a:t>
            </a:r>
            <a:r>
              <a:rPr lang="es-CO" dirty="0"/>
              <a:t> desde script, </a:t>
            </a:r>
            <a:r>
              <a:rPr lang="es-CO" dirty="0" err="1"/>
              <a:t>csv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74423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18D3BC-9B89-C120-EC26-94184143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Modulo 3</a:t>
            </a:r>
          </a:p>
        </p:txBody>
      </p:sp>
    </p:spTree>
    <p:extLst>
      <p:ext uri="{BB962C8B-B14F-4D97-AF65-F5344CB8AC3E}">
        <p14:creationId xmlns:p14="http://schemas.microsoft.com/office/powerpoint/2010/main" val="130630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6C2E8-936B-ED4E-EBB4-40E59EC3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Tipos de SQL: DDL Vs. DML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97E15A-11C6-79AE-0153-11B354414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360"/>
            <a:ext cx="10515600" cy="53340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CO" sz="2400" dirty="0"/>
              <a:t>Data </a:t>
            </a:r>
            <a:r>
              <a:rPr lang="es-CO" sz="2400" dirty="0" err="1"/>
              <a:t>Definition</a:t>
            </a:r>
            <a:r>
              <a:rPr lang="es-CO" sz="2400" dirty="0"/>
              <a:t> </a:t>
            </a:r>
            <a:r>
              <a:rPr lang="es-CO" sz="2400" dirty="0" err="1"/>
              <a:t>Language</a:t>
            </a:r>
            <a:r>
              <a:rPr lang="es-CO" sz="2400" dirty="0"/>
              <a:t> </a:t>
            </a:r>
            <a:r>
              <a:rPr lang="es-CO" sz="2400" dirty="0" err="1"/>
              <a:t>statements</a:t>
            </a:r>
            <a:r>
              <a:rPr lang="es-CO" sz="2400" dirty="0"/>
              <a:t> Vs. Data </a:t>
            </a:r>
            <a:r>
              <a:rPr lang="es-CO" sz="2400" dirty="0" err="1"/>
              <a:t>Manipulation</a:t>
            </a:r>
            <a:r>
              <a:rPr lang="es-CO" sz="2400" dirty="0"/>
              <a:t> </a:t>
            </a:r>
            <a:r>
              <a:rPr lang="es-CO" sz="2400" dirty="0" err="1"/>
              <a:t>Language</a:t>
            </a:r>
            <a:r>
              <a:rPr lang="es-CO" sz="2400" dirty="0"/>
              <a:t> </a:t>
            </a:r>
            <a:r>
              <a:rPr lang="es-CO" sz="2400" dirty="0" err="1"/>
              <a:t>statements</a:t>
            </a:r>
            <a:endParaRPr lang="es-CO" sz="2400" dirty="0"/>
          </a:p>
          <a:p>
            <a:pPr marL="0" indent="0">
              <a:buNone/>
            </a:pPr>
            <a:r>
              <a:rPr lang="es-CO" dirty="0"/>
              <a:t>DDL son usado para definir, cambiar, o </a:t>
            </a:r>
            <a:r>
              <a:rPr lang="es-CO" dirty="0" err="1"/>
              <a:t>drop</a:t>
            </a:r>
            <a:r>
              <a:rPr lang="es-CO" dirty="0"/>
              <a:t>. </a:t>
            </a:r>
          </a:p>
          <a:p>
            <a:pPr marL="0" indent="0">
              <a:buNone/>
            </a:pPr>
            <a:r>
              <a:rPr lang="es-CO" dirty="0"/>
              <a:t>	CREATE: crea tablas y define columnas </a:t>
            </a:r>
          </a:p>
          <a:p>
            <a:pPr marL="0" indent="0">
              <a:buNone/>
            </a:pPr>
            <a:r>
              <a:rPr lang="es-CO" dirty="0"/>
              <a:t>	ALTER: alterar tablas incluyendo </a:t>
            </a:r>
            <a:r>
              <a:rPr lang="es-CO" dirty="0" err="1"/>
              <a:t>adicion</a:t>
            </a:r>
            <a:r>
              <a:rPr lang="es-CO" dirty="0"/>
              <a:t> y </a:t>
            </a:r>
            <a:r>
              <a:rPr lang="es-CO" dirty="0" err="1"/>
              <a:t>drop</a:t>
            </a:r>
            <a:r>
              <a:rPr lang="es-CO" dirty="0"/>
              <a:t> columnas</a:t>
            </a:r>
          </a:p>
          <a:p>
            <a:pPr marL="0" indent="0">
              <a:buNone/>
            </a:pPr>
            <a:r>
              <a:rPr lang="es-CO" dirty="0"/>
              <a:t>	TRUNCATE: borrar data en una tabla pero no la tabla</a:t>
            </a:r>
          </a:p>
          <a:p>
            <a:pPr marL="0" indent="0">
              <a:buNone/>
            </a:pPr>
            <a:r>
              <a:rPr lang="es-CO" dirty="0"/>
              <a:t>	DROP: borrar tablas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DML son usados para leer y modificar tablas (CRUD, créate, </a:t>
            </a:r>
            <a:r>
              <a:rPr lang="es-CO" dirty="0" err="1"/>
              <a:t>read</a:t>
            </a:r>
            <a:r>
              <a:rPr lang="es-CO" dirty="0"/>
              <a:t>, </a:t>
            </a:r>
            <a:r>
              <a:rPr lang="es-CO" dirty="0" err="1"/>
              <a:t>update</a:t>
            </a:r>
            <a:r>
              <a:rPr lang="es-CO" dirty="0"/>
              <a:t>, </a:t>
            </a:r>
            <a:r>
              <a:rPr lang="es-CO" dirty="0" err="1"/>
              <a:t>delete</a:t>
            </a:r>
            <a:r>
              <a:rPr lang="es-CO" dirty="0"/>
              <a:t>)</a:t>
            </a:r>
          </a:p>
          <a:p>
            <a:pPr marL="0" indent="0">
              <a:buNone/>
            </a:pPr>
            <a:r>
              <a:rPr lang="es-CO" dirty="0"/>
              <a:t>	INSERT: inserta filas</a:t>
            </a:r>
          </a:p>
          <a:p>
            <a:pPr marL="0" indent="0">
              <a:buNone/>
            </a:pPr>
            <a:r>
              <a:rPr lang="es-CO" dirty="0"/>
              <a:t>	SELECT: lee la fila seleccionada</a:t>
            </a:r>
          </a:p>
          <a:p>
            <a:pPr marL="0" indent="0">
              <a:buNone/>
            </a:pPr>
            <a:r>
              <a:rPr lang="es-CO" dirty="0"/>
              <a:t>	UPDATE: edita filas</a:t>
            </a:r>
          </a:p>
          <a:p>
            <a:pPr marL="0" indent="0">
              <a:buNone/>
            </a:pPr>
            <a:r>
              <a:rPr lang="es-CO" dirty="0"/>
              <a:t>	DELETE: remueve filas</a:t>
            </a:r>
          </a:p>
        </p:txBody>
      </p:sp>
    </p:spTree>
    <p:extLst>
      <p:ext uri="{BB962C8B-B14F-4D97-AF65-F5344CB8AC3E}">
        <p14:creationId xmlns:p14="http://schemas.microsoft.com/office/powerpoint/2010/main" val="437115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8CB00-1EE1-8DD2-DF71-AD9469FC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CREATE TABLE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9DADA0-ACDE-DBF2-4A86-17099410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3648"/>
            <a:ext cx="5726759" cy="22559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BC122A5-8963-F691-4C85-FC11316C4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29"/>
          <a:stretch/>
        </p:blipFill>
        <p:spPr>
          <a:xfrm>
            <a:off x="6465243" y="1588042"/>
            <a:ext cx="6038521" cy="368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97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E89C97F-4465-A004-049B-B5666E51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60" y="0"/>
            <a:ext cx="11083480" cy="40688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84ACF70-B4B3-BC4D-E877-80490437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40" y="4068838"/>
            <a:ext cx="5281118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6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016C5-D6BE-9A1C-5C1B-37A52819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INSERT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CD7AAC-E74C-4636-853D-61E5D059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Se usa para Adicionarle filas a la tabla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12C5B5-1D7A-E78B-2B12-53D957FD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53" y="2519046"/>
            <a:ext cx="9845893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F2643-57BE-2F12-9A77-86474D009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Modulo 1</a:t>
            </a:r>
          </a:p>
        </p:txBody>
      </p:sp>
    </p:spTree>
    <p:extLst>
      <p:ext uri="{BB962C8B-B14F-4D97-AF65-F5344CB8AC3E}">
        <p14:creationId xmlns:p14="http://schemas.microsoft.com/office/powerpoint/2010/main" val="1102767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1D6AB-EAB3-5F89-DF1D-404CFD0B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Insert</a:t>
            </a:r>
            <a:r>
              <a:rPr lang="es-CO" dirty="0"/>
              <a:t> múltiples filas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83B5CA-3913-AE38-5D7F-E67F5E56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60" y="1516202"/>
            <a:ext cx="9693480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16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37793-3519-A231-D579-7B0C0B6C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SELECT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FE5C7C-BDA4-0114-D9D1-C02CD08FE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Método para recuperar información de la tabla, también es llamado </a:t>
            </a:r>
            <a:r>
              <a:rPr lang="es-CO" dirty="0" err="1"/>
              <a:t>Query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EFE658-A557-3115-50F1-93070DED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3028889"/>
            <a:ext cx="6919560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6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2C84F8-CAA4-60DE-9A4A-A1705161D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5818505"/>
            <a:ext cx="10515600" cy="551815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* selecciona todo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D94302-0A61-69AC-5E71-2C445410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75" y="1276163"/>
            <a:ext cx="10272650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45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668510-93B0-9016-326D-ACFCEB55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63" y="4340225"/>
            <a:ext cx="10515600" cy="780415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Columnas especificas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F34C20-256F-F1D1-F68A-E5FD712C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7" y="0"/>
            <a:ext cx="10226926" cy="42904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C35C57-D41E-F7F8-5DC8-3BA168355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31" y="4670478"/>
            <a:ext cx="5760889" cy="21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07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20284-1DCD-0B70-B369-E00E7DDA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SELECT + WHERE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EC40C3-25F4-22E3-DF8D-2C540F0D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Recupera información donde se cumpla una expresión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EFB2C5-1879-7D29-4A4E-3962F41D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2524432"/>
            <a:ext cx="7620660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43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F7594-BA27-DF56-E429-EDE142C6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UPDATE &amp; DELETE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32F601-66F4-4A69-B692-D965E96C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280"/>
            <a:ext cx="10515600" cy="4698683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UPDATE: modificar la tabla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B7C0E9-8FEC-46B7-E7AE-5CB50B972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42" t="74129" r="27843" b="-1"/>
          <a:stretch/>
        </p:blipFill>
        <p:spPr>
          <a:xfrm>
            <a:off x="6522721" y="1590975"/>
            <a:ext cx="3703320" cy="10074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AB1947-F69B-856B-8E88-8F02271A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67" y="2546686"/>
            <a:ext cx="7681626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75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F7594-BA27-DF56-E429-EDE142C6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UPDATE &amp; DELETE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32F601-66F4-4A69-B692-D965E96C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280"/>
            <a:ext cx="10515600" cy="4698683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DELETE: borra 1 o mas filas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712B1A-1C97-8D5A-B779-6694BC8B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186" y="1562133"/>
            <a:ext cx="3314987" cy="7773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456A88-4CBA-96AC-CA94-F13C276A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206" y="2407987"/>
            <a:ext cx="9083827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08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F87879-64C1-E8B5-8ACD-EAB049A73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611"/>
            <a:ext cx="10515600" cy="559869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/>
              <a:t>Task 0: Drop the table INSTRUCTOR from the database in case it already exists, so that we start from a clean state.</a:t>
            </a:r>
          </a:p>
          <a:p>
            <a:pPr marL="0" indent="0">
              <a:buNone/>
            </a:pPr>
            <a:r>
              <a:rPr lang="en-US" sz="2400" dirty="0"/>
              <a:t>(Hint: Ignore the undefined error if this table does not already exist in your database)</a:t>
            </a:r>
          </a:p>
          <a:p>
            <a:pPr marL="0" indent="0">
              <a:buNone/>
            </a:pPr>
            <a:r>
              <a:rPr lang="en-US" sz="2400" dirty="0"/>
              <a:t>Task 1: Create the INSTRUCTOR table as defined above. Have the </a:t>
            </a:r>
            <a:r>
              <a:rPr lang="en-US" sz="2400" dirty="0" err="1"/>
              <a:t>ins_id</a:t>
            </a:r>
            <a:r>
              <a:rPr lang="en-US" sz="2400" dirty="0"/>
              <a:t> be the primary key, and ensure the </a:t>
            </a:r>
            <a:r>
              <a:rPr lang="en-US" sz="2400" dirty="0" err="1"/>
              <a:t>lastname</a:t>
            </a:r>
            <a:r>
              <a:rPr lang="en-US" sz="2400" dirty="0"/>
              <a:t> and </a:t>
            </a:r>
            <a:r>
              <a:rPr lang="en-US" sz="2400" dirty="0" err="1"/>
              <a:t>firstname</a:t>
            </a:r>
            <a:r>
              <a:rPr lang="en-US" sz="2400" dirty="0"/>
              <a:t> are not null.</a:t>
            </a:r>
          </a:p>
          <a:p>
            <a:pPr marL="0" indent="0">
              <a:buNone/>
            </a:pPr>
            <a:r>
              <a:rPr lang="en-US" sz="2400" dirty="0"/>
              <a:t>(Hint: </a:t>
            </a:r>
            <a:r>
              <a:rPr lang="en-US" sz="2400" dirty="0" err="1"/>
              <a:t>ins_id</a:t>
            </a:r>
            <a:r>
              <a:rPr lang="en-US" sz="2400" dirty="0"/>
              <a:t> is of type INTEGER, country of type CHAR(2), and rest of the fields VARCHAR)</a:t>
            </a:r>
          </a:p>
          <a:p>
            <a:pPr marL="0" indent="0">
              <a:buNone/>
            </a:pPr>
            <a:r>
              <a:rPr lang="en-US" sz="2400" dirty="0"/>
              <a:t>Task 2A: Insert one row into the INSTRUCTOR table for the </a:t>
            </a:r>
            <a:r>
              <a:rPr lang="en-US" sz="2400" dirty="0" err="1"/>
              <a:t>the</a:t>
            </a:r>
            <a:r>
              <a:rPr lang="en-US" sz="2400" dirty="0"/>
              <a:t> instructor Rav Ahuja.</a:t>
            </a:r>
          </a:p>
          <a:p>
            <a:pPr marL="0" indent="0">
              <a:buNone/>
            </a:pPr>
            <a:r>
              <a:rPr lang="en-US" sz="2400" dirty="0"/>
              <a:t>(Hint: values for the character fields require a singe quotation mark (‘) before and after each value)</a:t>
            </a:r>
          </a:p>
          <a:p>
            <a:pPr marL="0" indent="0">
              <a:buNone/>
            </a:pPr>
            <a:r>
              <a:rPr lang="en-US" sz="2400" dirty="0"/>
              <a:t>Task 2B: Insert two rows at once in the INSTRUCTOR table for instructors Raul Chong and </a:t>
            </a:r>
            <a:r>
              <a:rPr lang="en-US" sz="2400" dirty="0" err="1"/>
              <a:t>Hima</a:t>
            </a:r>
            <a:r>
              <a:rPr lang="en-US" sz="2400" dirty="0"/>
              <a:t> Vasudevan.</a:t>
            </a:r>
          </a:p>
          <a:p>
            <a:pPr marL="0" indent="0">
              <a:buNone/>
            </a:pPr>
            <a:r>
              <a:rPr lang="en-US" sz="2400" dirty="0"/>
              <a:t>(Hint: list the values for the second row after the first row)</a:t>
            </a:r>
          </a:p>
          <a:p>
            <a:pPr marL="0" indent="0">
              <a:buNone/>
            </a:pPr>
            <a:r>
              <a:rPr lang="en-US" sz="2400" dirty="0"/>
              <a:t>Task 3: Select all rows from the INSTRUCTOR table.</a:t>
            </a:r>
          </a:p>
          <a:p>
            <a:pPr marL="0" indent="0">
              <a:buNone/>
            </a:pPr>
            <a:r>
              <a:rPr lang="en-US" sz="2400" dirty="0"/>
              <a:t>Task 3B: Select the </a:t>
            </a:r>
            <a:r>
              <a:rPr lang="en-US" sz="2400" dirty="0" err="1"/>
              <a:t>firstname</a:t>
            </a:r>
            <a:r>
              <a:rPr lang="en-US" sz="2400" dirty="0"/>
              <a:t>, </a:t>
            </a:r>
            <a:r>
              <a:rPr lang="en-US" sz="2400" dirty="0" err="1"/>
              <a:t>lastname</a:t>
            </a:r>
            <a:r>
              <a:rPr lang="en-US" sz="2400" dirty="0"/>
              <a:t> and country where the city is Toronto</a:t>
            </a:r>
          </a:p>
          <a:p>
            <a:pPr marL="0" indent="0">
              <a:buNone/>
            </a:pPr>
            <a:r>
              <a:rPr lang="en-US" sz="2400" dirty="0"/>
              <a:t>Task 4: Update the row for Rav Ahuja and change his city to Markham.</a:t>
            </a:r>
          </a:p>
          <a:p>
            <a:pPr marL="0" indent="0">
              <a:buNone/>
            </a:pPr>
            <a:r>
              <a:rPr lang="en-US" sz="2400" dirty="0"/>
              <a:t>Task 5: Delete the row for Raul Chong from the table.</a:t>
            </a:r>
          </a:p>
          <a:p>
            <a:pPr marL="0" indent="0">
              <a:buNone/>
            </a:pPr>
            <a:r>
              <a:rPr lang="en-US" sz="2400" dirty="0"/>
              <a:t>Task 5B: Retrieve all rows in the INSTRUCTOR table</a:t>
            </a:r>
            <a:endParaRPr lang="es-CO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6951CE-6CD9-1CED-5AAE-AFB42983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Preguntas y </a:t>
            </a:r>
            <a:r>
              <a:rPr lang="es-CO" dirty="0" err="1"/>
              <a:t>Lab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3602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2243C7-085C-928D-A660-56EB017A0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19088"/>
            <a:ext cx="5455920" cy="612743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O" dirty="0"/>
              <a:t>-- 0. </a:t>
            </a:r>
            <a:r>
              <a:rPr lang="es-CO" dirty="0" err="1"/>
              <a:t>Drop</a:t>
            </a:r>
            <a:r>
              <a:rPr lang="es-CO" dirty="0"/>
              <a:t> table INSTRUCTOR in case </a:t>
            </a:r>
            <a:r>
              <a:rPr lang="es-CO" dirty="0" err="1"/>
              <a:t>it</a:t>
            </a:r>
            <a:r>
              <a:rPr lang="es-CO" dirty="0"/>
              <a:t> </a:t>
            </a:r>
            <a:r>
              <a:rPr lang="es-CO" dirty="0" err="1"/>
              <a:t>already</a:t>
            </a:r>
            <a:r>
              <a:rPr lang="es-CO" dirty="0"/>
              <a:t> </a:t>
            </a:r>
            <a:r>
              <a:rPr lang="es-CO" dirty="0" err="1"/>
              <a:t>exists</a:t>
            </a:r>
            <a:endParaRPr lang="es-CO" dirty="0"/>
          </a:p>
          <a:p>
            <a:pPr marL="0" indent="0">
              <a:buNone/>
            </a:pPr>
            <a:r>
              <a:rPr lang="es-CO" dirty="0" err="1"/>
              <a:t>drop</a:t>
            </a:r>
            <a:r>
              <a:rPr lang="es-CO" dirty="0"/>
              <a:t> table INSTRUCTOR</a:t>
            </a:r>
          </a:p>
          <a:p>
            <a:pPr marL="0" indent="0">
              <a:buNone/>
            </a:pPr>
            <a:r>
              <a:rPr lang="es-CO" dirty="0"/>
              <a:t>;</a:t>
            </a:r>
          </a:p>
          <a:p>
            <a:pPr marL="0" indent="0">
              <a:buNone/>
            </a:pPr>
            <a:r>
              <a:rPr lang="es-CO" dirty="0"/>
              <a:t>--1. </a:t>
            </a:r>
            <a:r>
              <a:rPr lang="es-CO" dirty="0" err="1"/>
              <a:t>Create</a:t>
            </a:r>
            <a:r>
              <a:rPr lang="es-CO" dirty="0"/>
              <a:t> table INSTRUCTOR</a:t>
            </a:r>
          </a:p>
          <a:p>
            <a:pPr marL="0" indent="0">
              <a:buNone/>
            </a:pPr>
            <a:r>
              <a:rPr lang="es-CO" dirty="0"/>
              <a:t>CREATE TABLE INSTRUCTOR</a:t>
            </a:r>
          </a:p>
          <a:p>
            <a:pPr marL="0" indent="0">
              <a:buNone/>
            </a:pPr>
            <a:r>
              <a:rPr lang="es-CO" dirty="0"/>
              <a:t>  (</a:t>
            </a:r>
            <a:r>
              <a:rPr lang="es-CO" dirty="0" err="1"/>
              <a:t>ins_id</a:t>
            </a:r>
            <a:r>
              <a:rPr lang="es-CO" dirty="0"/>
              <a:t> INTEGER PRIMARY KEY NOT NULL, </a:t>
            </a:r>
          </a:p>
          <a:p>
            <a:pPr marL="0" indent="0">
              <a:buNone/>
            </a:pPr>
            <a:r>
              <a:rPr lang="es-CO" dirty="0"/>
              <a:t>   </a:t>
            </a:r>
            <a:r>
              <a:rPr lang="es-CO" dirty="0" err="1"/>
              <a:t>lastname</a:t>
            </a:r>
            <a:r>
              <a:rPr lang="es-CO" dirty="0"/>
              <a:t> VARCHAR(15) NOT NULL, </a:t>
            </a:r>
          </a:p>
          <a:p>
            <a:pPr marL="0" indent="0">
              <a:buNone/>
            </a:pPr>
            <a:r>
              <a:rPr lang="es-CO" dirty="0"/>
              <a:t>   </a:t>
            </a:r>
            <a:r>
              <a:rPr lang="es-CO" dirty="0" err="1"/>
              <a:t>firstname</a:t>
            </a:r>
            <a:r>
              <a:rPr lang="es-CO" dirty="0"/>
              <a:t> VARCHAR(15) NOT NULL, </a:t>
            </a:r>
          </a:p>
          <a:p>
            <a:pPr marL="0" indent="0">
              <a:buNone/>
            </a:pPr>
            <a:r>
              <a:rPr lang="es-CO" dirty="0"/>
              <a:t>   </a:t>
            </a:r>
            <a:r>
              <a:rPr lang="es-CO" dirty="0" err="1"/>
              <a:t>city</a:t>
            </a:r>
            <a:r>
              <a:rPr lang="es-CO" dirty="0"/>
              <a:t> VARCHAR(15), </a:t>
            </a:r>
          </a:p>
          <a:p>
            <a:pPr marL="0" indent="0">
              <a:buNone/>
            </a:pPr>
            <a:r>
              <a:rPr lang="es-CO" dirty="0"/>
              <a:t>   country CHAR(2)</a:t>
            </a:r>
          </a:p>
          <a:p>
            <a:pPr marL="0" indent="0">
              <a:buNone/>
            </a:pPr>
            <a:r>
              <a:rPr lang="es-CO" dirty="0"/>
              <a:t>  )</a:t>
            </a:r>
          </a:p>
          <a:p>
            <a:pPr marL="0" indent="0">
              <a:buNone/>
            </a:pPr>
            <a:r>
              <a:rPr lang="es-CO" dirty="0"/>
              <a:t>;</a:t>
            </a:r>
          </a:p>
          <a:p>
            <a:pPr marL="0" indent="0">
              <a:buNone/>
            </a:pPr>
            <a:r>
              <a:rPr lang="es-CO" dirty="0"/>
              <a:t>--2A. </a:t>
            </a:r>
            <a:r>
              <a:rPr lang="es-CO" dirty="0" err="1"/>
              <a:t>Insert</a:t>
            </a:r>
            <a:r>
              <a:rPr lang="es-CO" dirty="0"/>
              <a:t> single </a:t>
            </a:r>
            <a:r>
              <a:rPr lang="es-CO" dirty="0" err="1"/>
              <a:t>row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Rav</a:t>
            </a:r>
            <a:r>
              <a:rPr lang="es-CO" dirty="0"/>
              <a:t> </a:t>
            </a:r>
            <a:r>
              <a:rPr lang="es-CO" dirty="0" err="1"/>
              <a:t>Ahuja</a:t>
            </a:r>
            <a:endParaRPr lang="es-CO" dirty="0"/>
          </a:p>
          <a:p>
            <a:pPr marL="0" indent="0">
              <a:buNone/>
            </a:pPr>
            <a:r>
              <a:rPr lang="es-CO" dirty="0"/>
              <a:t>INSERT INTO INSTRUCTOR</a:t>
            </a:r>
          </a:p>
          <a:p>
            <a:pPr marL="0" indent="0">
              <a:buNone/>
            </a:pPr>
            <a:r>
              <a:rPr lang="es-CO" dirty="0"/>
              <a:t>  (</a:t>
            </a:r>
            <a:r>
              <a:rPr lang="es-CO" dirty="0" err="1"/>
              <a:t>ins_id</a:t>
            </a:r>
            <a:r>
              <a:rPr lang="es-CO" dirty="0"/>
              <a:t>, </a:t>
            </a:r>
            <a:r>
              <a:rPr lang="es-CO" dirty="0" err="1"/>
              <a:t>lastname</a:t>
            </a:r>
            <a:r>
              <a:rPr lang="es-CO" dirty="0"/>
              <a:t>, </a:t>
            </a:r>
            <a:r>
              <a:rPr lang="es-CO" dirty="0" err="1"/>
              <a:t>firstname</a:t>
            </a:r>
            <a:r>
              <a:rPr lang="es-CO" dirty="0"/>
              <a:t>, </a:t>
            </a:r>
            <a:r>
              <a:rPr lang="es-CO" dirty="0" err="1"/>
              <a:t>city</a:t>
            </a:r>
            <a:r>
              <a:rPr lang="es-CO" dirty="0"/>
              <a:t>, country)</a:t>
            </a:r>
          </a:p>
          <a:p>
            <a:pPr marL="0" indent="0">
              <a:buNone/>
            </a:pPr>
            <a:r>
              <a:rPr lang="es-CO" dirty="0"/>
              <a:t>  VALUES </a:t>
            </a:r>
          </a:p>
          <a:p>
            <a:pPr marL="0" indent="0">
              <a:buNone/>
            </a:pPr>
            <a:r>
              <a:rPr lang="es-CO" dirty="0"/>
              <a:t>  (1, '</a:t>
            </a:r>
            <a:r>
              <a:rPr lang="es-CO" dirty="0" err="1"/>
              <a:t>Ahuja</a:t>
            </a:r>
            <a:r>
              <a:rPr lang="es-CO" dirty="0"/>
              <a:t>', '</a:t>
            </a:r>
            <a:r>
              <a:rPr lang="es-CO" dirty="0" err="1"/>
              <a:t>Rav</a:t>
            </a:r>
            <a:r>
              <a:rPr lang="es-CO" dirty="0"/>
              <a:t>', 'Toronto', 'CA')</a:t>
            </a:r>
          </a:p>
          <a:p>
            <a:pPr marL="0" indent="0">
              <a:buNone/>
            </a:pPr>
            <a:r>
              <a:rPr lang="es-CO" dirty="0"/>
              <a:t>;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AA24C7-68F4-5217-9222-F1C56C142410}"/>
              </a:ext>
            </a:extLst>
          </p:cNvPr>
          <p:cNvSpPr txBox="1"/>
          <p:nvPr/>
        </p:nvSpPr>
        <p:spPr>
          <a:xfrm>
            <a:off x="5989320" y="260211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CO" dirty="0"/>
              <a:t>--2B. </a:t>
            </a:r>
            <a:r>
              <a:rPr lang="es-CO" dirty="0" err="1"/>
              <a:t>Insert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two</a:t>
            </a:r>
            <a:r>
              <a:rPr lang="es-CO" dirty="0"/>
              <a:t> </a:t>
            </a:r>
            <a:r>
              <a:rPr lang="es-CO" dirty="0" err="1"/>
              <a:t>rows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Raul</a:t>
            </a:r>
            <a:r>
              <a:rPr lang="es-CO" dirty="0"/>
              <a:t> and </a:t>
            </a:r>
            <a:r>
              <a:rPr lang="es-CO" dirty="0" err="1"/>
              <a:t>Hima</a:t>
            </a:r>
            <a:endParaRPr lang="es-CO" dirty="0"/>
          </a:p>
          <a:p>
            <a:pPr marL="0" indent="0">
              <a:buNone/>
            </a:pPr>
            <a:r>
              <a:rPr lang="es-CO" dirty="0"/>
              <a:t>INSERT INTO INSTRUCTOR</a:t>
            </a:r>
          </a:p>
          <a:p>
            <a:pPr marL="0" indent="0">
              <a:buNone/>
            </a:pPr>
            <a:r>
              <a:rPr lang="es-CO" dirty="0"/>
              <a:t>  VALUES</a:t>
            </a:r>
          </a:p>
          <a:p>
            <a:pPr marL="0" indent="0">
              <a:buNone/>
            </a:pPr>
            <a:r>
              <a:rPr lang="es-CO" dirty="0"/>
              <a:t>  (2, 'Chong', '</a:t>
            </a:r>
            <a:r>
              <a:rPr lang="es-CO" dirty="0" err="1"/>
              <a:t>Raul</a:t>
            </a:r>
            <a:r>
              <a:rPr lang="es-CO" dirty="0"/>
              <a:t>', 'Toronto', 'CA'),</a:t>
            </a:r>
          </a:p>
          <a:p>
            <a:pPr marL="0" indent="0">
              <a:buNone/>
            </a:pPr>
            <a:r>
              <a:rPr lang="es-CO" dirty="0"/>
              <a:t>  (3, '</a:t>
            </a:r>
            <a:r>
              <a:rPr lang="es-CO" dirty="0" err="1"/>
              <a:t>Vasudevan</a:t>
            </a:r>
            <a:r>
              <a:rPr lang="es-CO" dirty="0"/>
              <a:t>', '</a:t>
            </a:r>
            <a:r>
              <a:rPr lang="es-CO" dirty="0" err="1"/>
              <a:t>Hima</a:t>
            </a:r>
            <a:r>
              <a:rPr lang="es-CO" dirty="0"/>
              <a:t>', 'Chicago', 'US')</a:t>
            </a:r>
          </a:p>
          <a:p>
            <a:pPr marL="0" indent="0">
              <a:buNone/>
            </a:pPr>
            <a:r>
              <a:rPr lang="es-CO" dirty="0"/>
              <a:t>;</a:t>
            </a:r>
          </a:p>
          <a:p>
            <a:pPr marL="0" indent="0">
              <a:buNone/>
            </a:pPr>
            <a:r>
              <a:rPr lang="es-CO" dirty="0"/>
              <a:t>--3. </a:t>
            </a:r>
            <a:r>
              <a:rPr lang="es-CO" dirty="0" err="1"/>
              <a:t>Select</a:t>
            </a:r>
            <a:r>
              <a:rPr lang="es-CO" dirty="0"/>
              <a:t> </a:t>
            </a:r>
            <a:r>
              <a:rPr lang="es-CO" dirty="0" err="1"/>
              <a:t>all</a:t>
            </a:r>
            <a:r>
              <a:rPr lang="es-CO" dirty="0"/>
              <a:t> </a:t>
            </a:r>
            <a:r>
              <a:rPr lang="es-CO" dirty="0" err="1"/>
              <a:t>rows</a:t>
            </a:r>
            <a:r>
              <a:rPr lang="es-CO" dirty="0"/>
              <a:t> in </a:t>
            </a:r>
            <a:r>
              <a:rPr lang="es-CO" dirty="0" err="1"/>
              <a:t>the</a:t>
            </a:r>
            <a:r>
              <a:rPr lang="es-CO" dirty="0"/>
              <a:t> table</a:t>
            </a:r>
          </a:p>
          <a:p>
            <a:pPr marL="0" indent="0">
              <a:buNone/>
            </a:pPr>
            <a:r>
              <a:rPr lang="es-CO" dirty="0"/>
              <a:t>SELECT * FROM INSTRUCTOR</a:t>
            </a:r>
          </a:p>
          <a:p>
            <a:pPr marL="0" indent="0">
              <a:buNone/>
            </a:pPr>
            <a:r>
              <a:rPr lang="es-CO" dirty="0"/>
              <a:t>;</a:t>
            </a:r>
          </a:p>
          <a:p>
            <a:pPr marL="0" indent="0">
              <a:buNone/>
            </a:pPr>
            <a:r>
              <a:rPr lang="es-CO" dirty="0"/>
              <a:t>--3b. </a:t>
            </a:r>
            <a:r>
              <a:rPr lang="es-CO" dirty="0" err="1"/>
              <a:t>Select</a:t>
            </a:r>
            <a:r>
              <a:rPr lang="es-CO" dirty="0"/>
              <a:t> </a:t>
            </a:r>
            <a:r>
              <a:rPr lang="es-CO" dirty="0" err="1"/>
              <a:t>firstname</a:t>
            </a:r>
            <a:r>
              <a:rPr lang="es-CO" dirty="0"/>
              <a:t>, </a:t>
            </a:r>
            <a:r>
              <a:rPr lang="es-CO" dirty="0" err="1"/>
              <a:t>lastname</a:t>
            </a:r>
            <a:r>
              <a:rPr lang="es-CO" dirty="0"/>
              <a:t> and country </a:t>
            </a:r>
            <a:r>
              <a:rPr lang="es-CO" dirty="0" err="1"/>
              <a:t>where</a:t>
            </a:r>
            <a:r>
              <a:rPr lang="es-CO" dirty="0"/>
              <a:t> </a:t>
            </a:r>
            <a:r>
              <a:rPr lang="es-CO" dirty="0" err="1"/>
              <a:t>city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Toronto</a:t>
            </a:r>
          </a:p>
          <a:p>
            <a:pPr marL="0" indent="0">
              <a:buNone/>
            </a:pPr>
            <a:r>
              <a:rPr lang="es-CO" dirty="0"/>
              <a:t>SELECT </a:t>
            </a:r>
            <a:r>
              <a:rPr lang="es-CO" dirty="0" err="1"/>
              <a:t>firstname</a:t>
            </a:r>
            <a:r>
              <a:rPr lang="es-CO" dirty="0"/>
              <a:t>, </a:t>
            </a:r>
            <a:r>
              <a:rPr lang="es-CO" dirty="0" err="1"/>
              <a:t>lastname</a:t>
            </a:r>
            <a:r>
              <a:rPr lang="es-CO" dirty="0"/>
              <a:t>, country </a:t>
            </a:r>
            <a:r>
              <a:rPr lang="es-CO" dirty="0" err="1"/>
              <a:t>from</a:t>
            </a:r>
            <a:r>
              <a:rPr lang="es-CO" dirty="0"/>
              <a:t> INSTRUCTOR </a:t>
            </a:r>
            <a:r>
              <a:rPr lang="es-CO" dirty="0" err="1"/>
              <a:t>where</a:t>
            </a:r>
            <a:r>
              <a:rPr lang="es-CO" dirty="0"/>
              <a:t> </a:t>
            </a:r>
            <a:r>
              <a:rPr lang="es-CO" dirty="0" err="1"/>
              <a:t>city</a:t>
            </a:r>
            <a:r>
              <a:rPr lang="es-CO" dirty="0"/>
              <a:t>='Toronto'</a:t>
            </a:r>
          </a:p>
          <a:p>
            <a:pPr marL="0" indent="0">
              <a:buNone/>
            </a:pPr>
            <a:r>
              <a:rPr lang="es-CO" dirty="0"/>
              <a:t>;</a:t>
            </a:r>
          </a:p>
          <a:p>
            <a:pPr marL="0" indent="0">
              <a:buNone/>
            </a:pPr>
            <a:r>
              <a:rPr lang="es-CO" dirty="0"/>
              <a:t>--4. Change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city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Rav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Markham</a:t>
            </a:r>
          </a:p>
          <a:p>
            <a:pPr marL="0" indent="0">
              <a:buNone/>
            </a:pPr>
            <a:r>
              <a:rPr lang="es-CO" dirty="0"/>
              <a:t>UPDATE INSTRUCTOR SET </a:t>
            </a:r>
            <a:r>
              <a:rPr lang="es-CO" dirty="0" err="1"/>
              <a:t>city</a:t>
            </a:r>
            <a:r>
              <a:rPr lang="es-CO" dirty="0"/>
              <a:t>='Markham' </a:t>
            </a:r>
            <a:r>
              <a:rPr lang="es-CO" dirty="0" err="1"/>
              <a:t>where</a:t>
            </a:r>
            <a:r>
              <a:rPr lang="es-CO" dirty="0"/>
              <a:t> </a:t>
            </a:r>
            <a:r>
              <a:rPr lang="es-CO" dirty="0" err="1"/>
              <a:t>ins_id</a:t>
            </a:r>
            <a:r>
              <a:rPr lang="es-CO" dirty="0"/>
              <a:t>=1</a:t>
            </a:r>
          </a:p>
          <a:p>
            <a:pPr marL="0" indent="0">
              <a:buNone/>
            </a:pPr>
            <a:r>
              <a:rPr lang="es-CO" dirty="0"/>
              <a:t>;</a:t>
            </a:r>
          </a:p>
          <a:p>
            <a:pPr marL="0" indent="0">
              <a:buNone/>
            </a:pPr>
            <a:r>
              <a:rPr lang="es-CO" dirty="0"/>
              <a:t>--5. </a:t>
            </a:r>
            <a:r>
              <a:rPr lang="es-CO" dirty="0" err="1"/>
              <a:t>Delete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row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Raul</a:t>
            </a:r>
            <a:r>
              <a:rPr lang="es-CO" dirty="0"/>
              <a:t> Chong</a:t>
            </a:r>
          </a:p>
          <a:p>
            <a:pPr marL="0" indent="0">
              <a:buNone/>
            </a:pPr>
            <a:r>
              <a:rPr lang="es-CO" dirty="0"/>
              <a:t>DELETE FROM INSTRUCTOR </a:t>
            </a:r>
            <a:r>
              <a:rPr lang="es-CO" dirty="0" err="1"/>
              <a:t>where</a:t>
            </a:r>
            <a:r>
              <a:rPr lang="es-CO" dirty="0"/>
              <a:t> </a:t>
            </a:r>
            <a:r>
              <a:rPr lang="es-CO" dirty="0" err="1"/>
              <a:t>ins_id</a:t>
            </a:r>
            <a:r>
              <a:rPr lang="es-CO" dirty="0"/>
              <a:t>=2</a:t>
            </a:r>
          </a:p>
          <a:p>
            <a:pPr marL="0" indent="0">
              <a:buNone/>
            </a:pPr>
            <a:r>
              <a:rPr lang="es-CO" dirty="0"/>
              <a:t>;</a:t>
            </a:r>
          </a:p>
          <a:p>
            <a:pPr marL="0" indent="0">
              <a:buNone/>
            </a:pPr>
            <a:r>
              <a:rPr lang="es-CO" dirty="0"/>
              <a:t>--5b. </a:t>
            </a:r>
            <a:r>
              <a:rPr lang="es-CO" dirty="0" err="1"/>
              <a:t>Retrieve</a:t>
            </a:r>
            <a:r>
              <a:rPr lang="es-CO" dirty="0"/>
              <a:t> </a:t>
            </a:r>
            <a:r>
              <a:rPr lang="es-CO" dirty="0" err="1"/>
              <a:t>all</a:t>
            </a:r>
            <a:r>
              <a:rPr lang="es-CO" dirty="0"/>
              <a:t> </a:t>
            </a:r>
            <a:r>
              <a:rPr lang="es-CO" dirty="0" err="1"/>
              <a:t>rows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table</a:t>
            </a:r>
          </a:p>
          <a:p>
            <a:pPr marL="0" indent="0">
              <a:buNone/>
            </a:pPr>
            <a:r>
              <a:rPr lang="es-CO" dirty="0"/>
              <a:t>SELECT * FROM INSTRUCTOR </a:t>
            </a:r>
          </a:p>
        </p:txBody>
      </p:sp>
    </p:spTree>
    <p:extLst>
      <p:ext uri="{BB962C8B-B14F-4D97-AF65-F5344CB8AC3E}">
        <p14:creationId xmlns:p14="http://schemas.microsoft.com/office/powerpoint/2010/main" val="1589435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4EED4-9AF8-FE4C-9B26-B7D57ABA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Modulo 4</a:t>
            </a:r>
          </a:p>
        </p:txBody>
      </p:sp>
    </p:spTree>
    <p:extLst>
      <p:ext uri="{BB962C8B-B14F-4D97-AF65-F5344CB8AC3E}">
        <p14:creationId xmlns:p14="http://schemas.microsoft.com/office/powerpoint/2010/main" val="2811802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B7291-91D0-07F3-0E9D-2CD7AA3A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Que es SQL?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E9B859-96FF-CCD3-4219-AF16B5412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333333"/>
                </a:solidFill>
                <a:latin typeface="AmazonEmber"/>
              </a:rPr>
              <a:t>E</a:t>
            </a:r>
            <a:r>
              <a:rPr lang="es-ES" b="0" i="0" dirty="0">
                <a:solidFill>
                  <a:srgbClr val="333333"/>
                </a:solidFill>
                <a:effectLst/>
                <a:latin typeface="AmazonEmber"/>
              </a:rPr>
              <a:t>s un lenguaje de programación para almacenar y procesar información en una base de datos relacional.</a:t>
            </a:r>
          </a:p>
          <a:p>
            <a:pPr marL="0" indent="0">
              <a:buNone/>
            </a:pPr>
            <a:endParaRPr lang="es-ES" dirty="0">
              <a:solidFill>
                <a:srgbClr val="333333"/>
              </a:solidFill>
              <a:latin typeface="AmazonEmber"/>
            </a:endParaRPr>
          </a:p>
          <a:p>
            <a:pPr marL="0" indent="0">
              <a:buNone/>
            </a:pPr>
            <a:r>
              <a:rPr lang="es-ES" dirty="0">
                <a:solidFill>
                  <a:srgbClr val="333333"/>
                </a:solidFill>
                <a:latin typeface="AmazonEmber"/>
              </a:rPr>
              <a:t>Se usa como sistema de búsqueda de data</a:t>
            </a:r>
          </a:p>
          <a:p>
            <a:pPr marL="0" indent="0">
              <a:buNone/>
            </a:pPr>
            <a:r>
              <a:rPr lang="es-ES" dirty="0">
                <a:solidFill>
                  <a:srgbClr val="333333"/>
                </a:solidFill>
                <a:latin typeface="AmazonEmber"/>
              </a:rPr>
              <a:t>	data es una colección de números palabras o pinturas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82855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D545F-28A4-F9AC-E030-DAFFA93E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2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SELECT – Avanzado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38C4E9-718C-6483-1F71-7BB8F454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5985264" cy="5097212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Solíamos usar WHERE para una búsqueda especifica, la cual nos debe retornar Falso, True </a:t>
            </a:r>
            <a:r>
              <a:rPr lang="es-CO" dirty="0" err="1"/>
              <a:t>ó</a:t>
            </a:r>
            <a:r>
              <a:rPr lang="es-CO" dirty="0"/>
              <a:t> </a:t>
            </a:r>
            <a:r>
              <a:rPr lang="es-CO" dirty="0" err="1"/>
              <a:t>Unknow</a:t>
            </a:r>
            <a:r>
              <a:rPr lang="es-CO" dirty="0"/>
              <a:t>.</a:t>
            </a:r>
          </a:p>
          <a:p>
            <a:pPr marL="0" indent="0">
              <a:buNone/>
            </a:pPr>
            <a:r>
              <a:rPr lang="es-CO" dirty="0"/>
              <a:t>Que pasa si no sabemos el valor exacto a buscar?</a:t>
            </a:r>
          </a:p>
          <a:p>
            <a:r>
              <a:rPr lang="es-CO" dirty="0"/>
              <a:t>Condiciones usando LIKE: </a:t>
            </a:r>
          </a:p>
          <a:p>
            <a:pPr lvl="1"/>
            <a:r>
              <a:rPr lang="es-CO" dirty="0"/>
              <a:t>R%: Busca aquellos que inicien con 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7E384F-4026-8A39-EFAF-558B3D81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169" y="2444090"/>
            <a:ext cx="4261631" cy="19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20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D545F-28A4-F9AC-E030-DAFFA93E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2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SELECT - Avanzado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38C4E9-718C-6483-1F71-7BB8F454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5985264" cy="5097212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Solíamos usar WHERE para una búsqueda especifica, la cual nos debe retornar Falso, True </a:t>
            </a:r>
            <a:r>
              <a:rPr lang="es-CO" dirty="0" err="1"/>
              <a:t>ó</a:t>
            </a:r>
            <a:r>
              <a:rPr lang="es-CO" dirty="0"/>
              <a:t> </a:t>
            </a:r>
            <a:r>
              <a:rPr lang="es-CO" dirty="0" err="1"/>
              <a:t>Unknow</a:t>
            </a:r>
            <a:r>
              <a:rPr lang="es-CO" dirty="0"/>
              <a:t>.</a:t>
            </a:r>
          </a:p>
          <a:p>
            <a:pPr marL="0" indent="0">
              <a:buNone/>
            </a:pPr>
            <a:r>
              <a:rPr lang="es-CO" dirty="0"/>
              <a:t>Que pasa si no sabemos el valor exacto a buscar?</a:t>
            </a:r>
          </a:p>
          <a:p>
            <a:r>
              <a:rPr lang="es-CO" dirty="0"/>
              <a:t>Condiciones usando LIKE: </a:t>
            </a:r>
          </a:p>
          <a:p>
            <a:pPr lvl="1"/>
            <a:r>
              <a:rPr lang="es-CO" dirty="0"/>
              <a:t>R%: Busca aquellos que inicien con R</a:t>
            </a:r>
          </a:p>
          <a:p>
            <a:r>
              <a:rPr lang="es-CO" dirty="0"/>
              <a:t>Usando un rango (BETWEEN, AND, &lt;,&gt;,&lt;=,&gt;=)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A3F7C59-7660-2996-7EEC-49B7D374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054" y="1119593"/>
            <a:ext cx="4863202" cy="25219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C54AF19-0CAF-B3AE-C2ED-DD8BBBD4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054" y="3910461"/>
            <a:ext cx="4874884" cy="20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06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D545F-28A4-F9AC-E030-DAFFA93E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2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SELECT - Avanzado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38C4E9-718C-6483-1F71-7BB8F454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5985264" cy="5097212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Solíamos usar WHERE para una búsqueda especifica, la cual nos debe retornar Falso, True </a:t>
            </a:r>
            <a:r>
              <a:rPr lang="es-CO" dirty="0" err="1"/>
              <a:t>ó</a:t>
            </a:r>
            <a:r>
              <a:rPr lang="es-CO" dirty="0"/>
              <a:t> </a:t>
            </a:r>
            <a:r>
              <a:rPr lang="es-CO" dirty="0" err="1"/>
              <a:t>Unknow</a:t>
            </a:r>
            <a:r>
              <a:rPr lang="es-CO" dirty="0"/>
              <a:t>.</a:t>
            </a:r>
          </a:p>
          <a:p>
            <a:pPr marL="0" indent="0">
              <a:buNone/>
            </a:pPr>
            <a:r>
              <a:rPr lang="es-CO" dirty="0"/>
              <a:t>Que pasa si no sabemos el valor exacto a buscar?</a:t>
            </a:r>
          </a:p>
          <a:p>
            <a:r>
              <a:rPr lang="es-CO" dirty="0"/>
              <a:t>Condiciones usando LIKE: </a:t>
            </a:r>
          </a:p>
          <a:p>
            <a:pPr lvl="1"/>
            <a:r>
              <a:rPr lang="es-CO" dirty="0"/>
              <a:t>R%: Busca aquellos que inicien con R</a:t>
            </a:r>
          </a:p>
          <a:p>
            <a:r>
              <a:rPr lang="es-CO" dirty="0"/>
              <a:t>Usando un rango (BETWEEN, AND, &lt;,&gt;,&lt;=,&gt;=)</a:t>
            </a:r>
          </a:p>
          <a:p>
            <a:r>
              <a:rPr lang="es-CO" dirty="0"/>
              <a:t>Usando un conjunto de valores (OR, IN)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38995A-D826-0311-5951-20A1F8DB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64" y="1339615"/>
            <a:ext cx="5235887" cy="23732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F10DC42-F826-9804-3BD8-F28EA8B51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464" y="3929647"/>
            <a:ext cx="5219575" cy="23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9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0FC72-847C-0360-E9F0-57A105220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SORTING </a:t>
            </a:r>
            <a:r>
              <a:rPr lang="es-CO" dirty="0" err="1"/>
              <a:t>Results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453D14-9D1E-CD87-C114-73BD0C078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ORDER BY: usado para organizar resultados según un conjunto u orden especifica.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6A4929-2A5E-6D10-C2EA-92B59593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2991527"/>
            <a:ext cx="9685859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78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0FC72-847C-0360-E9F0-57A105220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SORTING </a:t>
            </a:r>
            <a:r>
              <a:rPr lang="es-CO" dirty="0" err="1"/>
              <a:t>Results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13E0A5B-E5E2-D209-FCB2-B313BFFB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7" y="1690688"/>
            <a:ext cx="11135646" cy="3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6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0FC72-847C-0360-E9F0-57A105220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SORTING </a:t>
            </a:r>
            <a:r>
              <a:rPr lang="es-CO" dirty="0" err="1"/>
              <a:t>Results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B0C582-C761-A9AE-4453-317C1505B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02" y="1690688"/>
            <a:ext cx="6855995" cy="44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06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8046E5-F028-CF66-3F86-1E5CF002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Eliminando duplicados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441B7F-5429-05D5-B6EB-D54C08524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71" y="1937920"/>
            <a:ext cx="451656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dirty="0" err="1"/>
              <a:t>Sort</a:t>
            </a:r>
            <a:r>
              <a:rPr lang="es-CO" dirty="0"/>
              <a:t> para ver duplicados: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Si usamos DISTINCT(</a:t>
            </a:r>
            <a:r>
              <a:rPr lang="es-CO" dirty="0" err="1"/>
              <a:t>column</a:t>
            </a:r>
            <a:r>
              <a:rPr lang="es-CO" dirty="0"/>
              <a:t>), nos filtrara los duplicados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Si queremos agrupar por un tipo GROUP BY (atributo)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COUNT  y AS COUNT nos calcula la cantidad (cuenta)  y organiza según las clases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ADF25D-4B2C-C2CE-A78F-610A8C3A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38" y="958989"/>
            <a:ext cx="4953429" cy="29187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14B8DB-039D-4910-5877-9D5ACBE8F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86" y="1289617"/>
            <a:ext cx="4915326" cy="26748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07CC4C-88AE-CD83-F323-20DD8963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949" y="1732256"/>
            <a:ext cx="5076711" cy="28805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86FF59-F21A-DD9F-6D34-19343C1BE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452" y="4208329"/>
            <a:ext cx="4653908" cy="26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67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B949B-E490-AC54-9620-8396E534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Restringiendo resultados de GROUP BY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8352AD-18BC-D4C3-05F6-56F5078F0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989"/>
            <a:ext cx="10515600" cy="5037974"/>
          </a:xfrm>
        </p:spPr>
        <p:txBody>
          <a:bodyPr/>
          <a:lstStyle/>
          <a:p>
            <a:pPr marL="0" indent="0">
              <a:buNone/>
            </a:pPr>
            <a:r>
              <a:rPr lang="es-CO" dirty="0"/>
              <a:t>HAVING, es usada como combinación de GROUP BY y permite filtrar nuestra clase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B9D495-E666-38C5-F53E-79B848CE1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81" y="2031415"/>
            <a:ext cx="9535419" cy="39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16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65697-59BB-24F7-75F8-2494277F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9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Preguntas y </a:t>
            </a:r>
            <a:r>
              <a:rPr lang="es-CO" dirty="0" err="1"/>
              <a:t>Lab</a:t>
            </a:r>
            <a:endParaRPr lang="es-CO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9202321-F3AD-27EF-06B4-3C9B6F060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947"/>
            <a:ext cx="10515600" cy="5369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/>
              <a:t>1. Retrieve all employees whose address is in </a:t>
            </a:r>
            <a:r>
              <a:rPr lang="en-US" sz="2100" dirty="0" err="1"/>
              <a:t>Elgin,IL</a:t>
            </a:r>
            <a:r>
              <a:rPr lang="en-US" sz="2100" dirty="0"/>
              <a:t>.</a:t>
            </a:r>
          </a:p>
          <a:p>
            <a:pPr marL="0" indent="0">
              <a:buNone/>
            </a:pPr>
            <a:r>
              <a:rPr lang="en-US" sz="2100" dirty="0"/>
              <a:t>2. Retrieve all employees who were born during the 1970’</a:t>
            </a:r>
          </a:p>
          <a:p>
            <a:pPr marL="0" indent="0">
              <a:buNone/>
            </a:pPr>
            <a:r>
              <a:rPr lang="en-US" sz="2100" dirty="0"/>
              <a:t>3. Retrieve all employees in department 5 whose salary is between 60000 and 70000</a:t>
            </a:r>
          </a:p>
          <a:p>
            <a:pPr marL="0" indent="0">
              <a:buNone/>
            </a:pPr>
            <a:r>
              <a:rPr lang="en-US" sz="2100" dirty="0"/>
              <a:t>4.Retrieve a list of employees ordered by department ID</a:t>
            </a:r>
          </a:p>
          <a:p>
            <a:pPr marL="0" indent="0">
              <a:buNone/>
            </a:pPr>
            <a:r>
              <a:rPr lang="en-US" sz="2100" dirty="0"/>
              <a:t>5. Retrieve a list of employees ordered in descending order by department ID and within each department ordered alphabetically in descending order by last name</a:t>
            </a:r>
          </a:p>
          <a:p>
            <a:pPr marL="0" indent="0">
              <a:buNone/>
            </a:pPr>
            <a:r>
              <a:rPr lang="en-US" sz="2100" dirty="0"/>
              <a:t>6.For each department ID retrieve the number of employees in the department</a:t>
            </a:r>
          </a:p>
          <a:p>
            <a:pPr marL="0" indent="0">
              <a:buNone/>
            </a:pPr>
            <a:r>
              <a:rPr lang="en-US" sz="2100" dirty="0"/>
              <a:t>7. For each department retrieve the number of employees in the department, and the average employee salary in the department</a:t>
            </a:r>
          </a:p>
          <a:p>
            <a:pPr marL="0" indent="0">
              <a:buNone/>
            </a:pPr>
            <a:r>
              <a:rPr lang="en-US" sz="2100" dirty="0"/>
              <a:t>8. Label the computed columns in the result set of SQL problem 2 (Exercise 3 Problem 2) as NUM_EMPLOYEES and AVG_SALARY</a:t>
            </a:r>
          </a:p>
          <a:p>
            <a:pPr marL="0" indent="0">
              <a:buNone/>
            </a:pPr>
            <a:r>
              <a:rPr lang="en-US" sz="2100" dirty="0"/>
              <a:t>9. In SQL problem 3 (Exercise 3 Problem 3), order the result set by Average Salary</a:t>
            </a:r>
          </a:p>
          <a:p>
            <a:pPr marL="0" indent="0">
              <a:buNone/>
            </a:pPr>
            <a:r>
              <a:rPr lang="en-US" sz="2100" dirty="0"/>
              <a:t>10. In SQL problem 4 (Exercise 3 Problem 4), limit the result to departments with fewer than 4 employees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799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90C4D5-54DD-BA84-4D05-107E83658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78" y="460834"/>
            <a:ext cx="5723022" cy="59363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SELECT EMP_ID, F_NAME, L_NAME</a:t>
            </a:r>
          </a:p>
          <a:p>
            <a:pPr marL="0" indent="0">
              <a:buNone/>
            </a:pPr>
            <a:r>
              <a:rPr lang="en-US" dirty="0"/>
              <a:t>FROM employees</a:t>
            </a:r>
          </a:p>
          <a:p>
            <a:pPr marL="0" indent="0">
              <a:buNone/>
            </a:pPr>
            <a:r>
              <a:rPr lang="en-US" dirty="0"/>
              <a:t>WHERE ADDRESS LIKE '%</a:t>
            </a:r>
            <a:r>
              <a:rPr lang="en-US" dirty="0" err="1"/>
              <a:t>Elgin,IL</a:t>
            </a:r>
            <a:r>
              <a:rPr lang="en-US" dirty="0"/>
              <a:t>%';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EMP_ID, F_NAME, L_NAME</a:t>
            </a:r>
          </a:p>
          <a:p>
            <a:pPr marL="0" indent="0">
              <a:buNone/>
            </a:pPr>
            <a:r>
              <a:rPr lang="en-US" dirty="0"/>
              <a:t>FROM employees</a:t>
            </a:r>
          </a:p>
          <a:p>
            <a:pPr marL="0" indent="0">
              <a:buNone/>
            </a:pPr>
            <a:r>
              <a:rPr lang="en-US" dirty="0"/>
              <a:t>WHERE B_DATE LIKE '%197%';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EMP_ID, F_NAME, L_NAME, SALARY</a:t>
            </a:r>
          </a:p>
          <a:p>
            <a:pPr marL="0" indent="0">
              <a:buNone/>
            </a:pPr>
            <a:r>
              <a:rPr lang="en-US" dirty="0"/>
              <a:t>FROM employees</a:t>
            </a:r>
          </a:p>
          <a:p>
            <a:pPr marL="0" indent="0">
              <a:buNone/>
            </a:pPr>
            <a:r>
              <a:rPr lang="en-US" dirty="0"/>
              <a:t>WHERE (SALARY BETWEEN 60000 AND 70000) AND DEP_ID =5;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EMP_ID, F_NAME, L_NAME, DEP_ID</a:t>
            </a:r>
          </a:p>
          <a:p>
            <a:pPr marL="0" indent="0">
              <a:buNone/>
            </a:pPr>
            <a:r>
              <a:rPr lang="en-US" dirty="0"/>
              <a:t>FROM EMPLOYEES</a:t>
            </a:r>
          </a:p>
          <a:p>
            <a:pPr marL="0" indent="0">
              <a:buNone/>
            </a:pPr>
            <a:r>
              <a:rPr lang="en-US" dirty="0"/>
              <a:t>ORDER BY DEP_ID;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EMP_ID, F_NAME, L_NAME, DEP_ID</a:t>
            </a:r>
          </a:p>
          <a:p>
            <a:pPr marL="0" indent="0">
              <a:buNone/>
            </a:pPr>
            <a:r>
              <a:rPr lang="en-US" dirty="0"/>
              <a:t>FROM EMPLOYEES</a:t>
            </a:r>
          </a:p>
          <a:p>
            <a:pPr marL="0" indent="0">
              <a:buNone/>
            </a:pPr>
            <a:r>
              <a:rPr lang="en-US" dirty="0"/>
              <a:t>ORDER BY DEP_ID DESC, L_NAME DESC;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D8527B-EAEF-726F-ECA9-009C860A5014}"/>
              </a:ext>
            </a:extLst>
          </p:cNvPr>
          <p:cNvSpPr txBox="1"/>
          <p:nvPr/>
        </p:nvSpPr>
        <p:spPr>
          <a:xfrm>
            <a:off x="5971677" y="139992"/>
            <a:ext cx="547436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/>
              <a:t>SELECT DEP_ID, COUNT(*)</a:t>
            </a:r>
          </a:p>
          <a:p>
            <a:r>
              <a:rPr lang="es-CO" sz="1600" dirty="0"/>
              <a:t>FROM EMPLOYEES</a:t>
            </a:r>
          </a:p>
          <a:p>
            <a:r>
              <a:rPr lang="es-CO" sz="1600" dirty="0"/>
              <a:t>GROUP BY DEP_ID;</a:t>
            </a:r>
          </a:p>
          <a:p>
            <a:endParaRPr lang="es-CO" sz="1600" dirty="0"/>
          </a:p>
          <a:p>
            <a:r>
              <a:rPr lang="es-CO" sz="1600" dirty="0"/>
              <a:t>SELECT DEP_ID, COUNT(*), AVG(SALARY)</a:t>
            </a:r>
          </a:p>
          <a:p>
            <a:r>
              <a:rPr lang="es-CO" sz="1600" dirty="0"/>
              <a:t>FROM EMPLOYEES</a:t>
            </a:r>
          </a:p>
          <a:p>
            <a:r>
              <a:rPr lang="es-CO" sz="1600" dirty="0"/>
              <a:t>GROUP BY DEP_ID;</a:t>
            </a:r>
          </a:p>
          <a:p>
            <a:endParaRPr lang="es-CO" sz="1600" dirty="0"/>
          </a:p>
          <a:p>
            <a:r>
              <a:rPr lang="es-CO" sz="1600" dirty="0"/>
              <a:t>SELECT DEP_ID, COUNT(*) AS "NUM_EMPLOYEES", AVG(SALARY) AS "AVG_SALARY"</a:t>
            </a:r>
          </a:p>
          <a:p>
            <a:r>
              <a:rPr lang="es-CO" sz="1600" dirty="0"/>
              <a:t>FROM EMPLOYEES</a:t>
            </a:r>
          </a:p>
          <a:p>
            <a:r>
              <a:rPr lang="es-CO" sz="1600" dirty="0"/>
              <a:t>GROUP BY DEP_ID;</a:t>
            </a:r>
          </a:p>
          <a:p>
            <a:endParaRPr lang="es-CO" sz="1600" dirty="0"/>
          </a:p>
          <a:p>
            <a:r>
              <a:rPr lang="es-CO" sz="1600" dirty="0"/>
              <a:t>SELECT DEP_ID, COUNT(*) AS "NUM_EMPLOYEES", AVG(SALARY) AS "AVG_SALARY"</a:t>
            </a:r>
          </a:p>
          <a:p>
            <a:r>
              <a:rPr lang="es-CO" sz="1600" dirty="0"/>
              <a:t>FROM EMPLOYEES</a:t>
            </a:r>
          </a:p>
          <a:p>
            <a:r>
              <a:rPr lang="es-CO" sz="1600" dirty="0"/>
              <a:t>GROUP BY DEP_ID</a:t>
            </a:r>
          </a:p>
          <a:p>
            <a:r>
              <a:rPr lang="es-CO" sz="1600" dirty="0"/>
              <a:t>ORDER BY AVG_SALARY;</a:t>
            </a:r>
          </a:p>
          <a:p>
            <a:endParaRPr lang="es-CO" sz="1600" dirty="0"/>
          </a:p>
          <a:p>
            <a:r>
              <a:rPr lang="es-CO" sz="1600" dirty="0"/>
              <a:t>SELECT DEP_ID, COUNT(*) AS "NUM_EMPLOYEES", AVG(SALARY) AS "AVG_SALARY"</a:t>
            </a:r>
          </a:p>
          <a:p>
            <a:r>
              <a:rPr lang="es-CO" sz="1600" dirty="0"/>
              <a:t>FROM EMPLOYEES</a:t>
            </a:r>
          </a:p>
          <a:p>
            <a:r>
              <a:rPr lang="es-CO" sz="1600" dirty="0"/>
              <a:t>GROUP BY DEP_ID</a:t>
            </a:r>
          </a:p>
          <a:p>
            <a:r>
              <a:rPr lang="es-CO" sz="1600" dirty="0"/>
              <a:t>HAVING </a:t>
            </a:r>
            <a:r>
              <a:rPr lang="es-CO" sz="1600" dirty="0" err="1"/>
              <a:t>count</a:t>
            </a:r>
            <a:r>
              <a:rPr lang="es-CO" sz="1600" dirty="0"/>
              <a:t>(*) &lt; 4</a:t>
            </a:r>
          </a:p>
          <a:p>
            <a:r>
              <a:rPr lang="es-CO" sz="1600" dirty="0"/>
              <a:t>ORDER BY AVG_SALARY;</a:t>
            </a:r>
          </a:p>
        </p:txBody>
      </p:sp>
    </p:spTree>
    <p:extLst>
      <p:ext uri="{BB962C8B-B14F-4D97-AF65-F5344CB8AC3E}">
        <p14:creationId xmlns:p14="http://schemas.microsoft.com/office/powerpoint/2010/main" val="295710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A1F3B-F0E8-2BDF-8DE5-CDEBF5A3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147"/>
            <a:ext cx="10515600" cy="1325563"/>
          </a:xfrm>
        </p:spPr>
        <p:txBody>
          <a:bodyPr/>
          <a:lstStyle/>
          <a:p>
            <a:pPr algn="ctr"/>
            <a:r>
              <a:rPr lang="es-CO" dirty="0" err="1"/>
              <a:t>Databases</a:t>
            </a:r>
            <a:r>
              <a:rPr lang="es-CO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0F99A4-00CF-650F-0CF9-44F88D6BC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s-CO" dirty="0"/>
              <a:t>Es un repositorio de almacenamiento de datos</a:t>
            </a:r>
          </a:p>
          <a:p>
            <a:r>
              <a:rPr lang="es-CO" dirty="0"/>
              <a:t>Se puede adicionar, modificar o buscar data</a:t>
            </a:r>
          </a:p>
          <a:p>
            <a:r>
              <a:rPr lang="es-CO" dirty="0"/>
              <a:t>Diferentes tipos de data-bases permiten ordenar los datos en diferentes formas</a:t>
            </a:r>
          </a:p>
          <a:p>
            <a:r>
              <a:rPr lang="es-CO" dirty="0"/>
              <a:t>Almacenar data in forma tabular es una base de datos relacional</a:t>
            </a:r>
          </a:p>
          <a:p>
            <a:endParaRPr lang="es-CO" dirty="0"/>
          </a:p>
        </p:txBody>
      </p:sp>
      <p:pic>
        <p:nvPicPr>
          <p:cNvPr id="1026" name="Picture 2" descr="Introduction to SQL and Database">
            <a:extLst>
              <a:ext uri="{FF2B5EF4-FFF2-40B4-BE49-F238E27FC236}">
                <a16:creationId xmlns:a16="http://schemas.microsoft.com/office/drawing/2014/main" id="{BD1137F6-DF6B-C920-97B8-FB69DDD13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121" y="3549877"/>
            <a:ext cx="6003758" cy="31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931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FBA01-05C5-AE26-6B90-65A934B1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Modulo 5</a:t>
            </a:r>
          </a:p>
        </p:txBody>
      </p:sp>
    </p:spTree>
    <p:extLst>
      <p:ext uri="{BB962C8B-B14F-4D97-AF65-F5344CB8AC3E}">
        <p14:creationId xmlns:p14="http://schemas.microsoft.com/office/powerpoint/2010/main" val="3760867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AB394-A9F2-E1E7-0533-EEB11408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Operador </a:t>
            </a:r>
            <a:r>
              <a:rPr lang="es-CO" dirty="0" err="1"/>
              <a:t>Join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56AE5B-9014-7919-6DCC-851D2EEFC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Combinar filas de dos o mas tablas</a:t>
            </a:r>
          </a:p>
          <a:p>
            <a:r>
              <a:rPr lang="es-CO" dirty="0"/>
              <a:t>Se basa en las relaciones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FE972C-C9DB-F278-E48E-5F653FD9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737" y="1404457"/>
            <a:ext cx="4936958" cy="20245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2EC587-6507-1B2F-1425-65596101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31" y="3148712"/>
            <a:ext cx="4663844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641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A8482-D6FB-6556-A4DE-EC81863A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Tipos de </a:t>
            </a:r>
            <a:r>
              <a:rPr lang="es-CO" dirty="0" err="1"/>
              <a:t>Joins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13E3AC-2C8E-D669-0A10-17D198F4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22" y="1567422"/>
            <a:ext cx="4213752" cy="18615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1B4334-0B0E-F34F-46AE-5B7361684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269" y="3311288"/>
            <a:ext cx="4180149" cy="18615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26DD99-9E8A-23CC-E188-A51E6714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248" y="4983013"/>
            <a:ext cx="4213752" cy="18749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93FA8EB-BEBE-7F3F-43F6-8772862DB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42077"/>
            <a:ext cx="3219549" cy="18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78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AC353-3EE4-810F-718B-7C6C77E6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Inner</a:t>
            </a:r>
            <a:r>
              <a:rPr lang="es-CO" dirty="0"/>
              <a:t> </a:t>
            </a:r>
            <a:r>
              <a:rPr lang="es-CO" dirty="0" err="1"/>
              <a:t>Join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F8F578-F6DA-246A-6CF6-4FD0580E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488"/>
            <a:ext cx="10515600" cy="4351338"/>
          </a:xfrm>
        </p:spPr>
        <p:txBody>
          <a:bodyPr/>
          <a:lstStyle/>
          <a:p>
            <a:r>
              <a:rPr lang="es-CO" dirty="0"/>
              <a:t>Nos presenta el enlace entre las dos tablas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B605E6-ACF2-58AE-BF18-106D3987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06" y="2196249"/>
            <a:ext cx="9434378" cy="32692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FA92A2-3C58-0096-E7CD-534E8658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166256"/>
            <a:ext cx="3352800" cy="152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64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1AFA980-807C-5FE9-3ABF-925B483C9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47" t="40205" b="14123"/>
          <a:stretch/>
        </p:blipFill>
        <p:spPr>
          <a:xfrm>
            <a:off x="681790" y="4887274"/>
            <a:ext cx="2967789" cy="19707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6A802C6-0532-882F-79F8-60D140742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38"/>
          <a:stretch/>
        </p:blipFill>
        <p:spPr>
          <a:xfrm>
            <a:off x="465199" y="572363"/>
            <a:ext cx="4373501" cy="43149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FAC353-3EE4-810F-718B-7C6C77E6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0418"/>
            <a:ext cx="10515600" cy="1325563"/>
          </a:xfrm>
        </p:spPr>
        <p:txBody>
          <a:bodyPr/>
          <a:lstStyle/>
          <a:p>
            <a:pPr algn="ctr"/>
            <a:r>
              <a:rPr lang="es-CO" dirty="0" err="1"/>
              <a:t>Inner</a:t>
            </a:r>
            <a:r>
              <a:rPr lang="es-CO" dirty="0"/>
              <a:t> </a:t>
            </a:r>
            <a:r>
              <a:rPr lang="es-CO" dirty="0" err="1"/>
              <a:t>Join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FA92A2-3C58-0096-E7CD-534E8658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166256"/>
            <a:ext cx="3352800" cy="15244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9F95BAC-C2C3-30B7-5873-0B0973A25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3566239"/>
            <a:ext cx="6294665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21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9FBA2-125D-633C-355D-B8EFB057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Outer</a:t>
            </a:r>
            <a:r>
              <a:rPr lang="es-CO" dirty="0"/>
              <a:t> </a:t>
            </a:r>
            <a:r>
              <a:rPr lang="es-CO" dirty="0" err="1"/>
              <a:t>Join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A017F-BEAE-C8ED-5410-B88071CC6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747"/>
            <a:ext cx="10515600" cy="4749216"/>
          </a:xfrm>
        </p:spPr>
        <p:txBody>
          <a:bodyPr/>
          <a:lstStyle/>
          <a:p>
            <a:r>
              <a:rPr lang="es-CO" dirty="0"/>
              <a:t>Retorna información que no este compartida entre las tablas</a:t>
            </a:r>
          </a:p>
          <a:p>
            <a:pPr lvl="1"/>
            <a:r>
              <a:rPr lang="es-CO" dirty="0" err="1"/>
              <a:t>Left</a:t>
            </a:r>
            <a:r>
              <a:rPr lang="es-CO" dirty="0"/>
              <a:t> </a:t>
            </a:r>
            <a:r>
              <a:rPr lang="es-CO" dirty="0" err="1"/>
              <a:t>Outer</a:t>
            </a:r>
            <a:endParaRPr lang="es-CO" dirty="0"/>
          </a:p>
          <a:p>
            <a:pPr lvl="1"/>
            <a:r>
              <a:rPr lang="es-CO" dirty="0" err="1"/>
              <a:t>Right</a:t>
            </a:r>
            <a:r>
              <a:rPr lang="es-CO" dirty="0"/>
              <a:t> </a:t>
            </a:r>
            <a:r>
              <a:rPr lang="es-CO" dirty="0" err="1"/>
              <a:t>Outer</a:t>
            </a:r>
            <a:endParaRPr lang="es-CO" dirty="0"/>
          </a:p>
          <a:p>
            <a:pPr lvl="1"/>
            <a:r>
              <a:rPr lang="es-CO" dirty="0"/>
              <a:t>Full </a:t>
            </a:r>
            <a:r>
              <a:rPr lang="es-CO" dirty="0" err="1"/>
              <a:t>Outer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52907D-2BA5-710C-7093-08CCDA57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3272817"/>
            <a:ext cx="9350550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9FBA2-125D-633C-355D-B8EFB057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Left</a:t>
            </a:r>
            <a:r>
              <a:rPr lang="es-CO" dirty="0"/>
              <a:t> </a:t>
            </a:r>
            <a:r>
              <a:rPr lang="es-CO" dirty="0" err="1"/>
              <a:t>Outer</a:t>
            </a:r>
            <a:r>
              <a:rPr lang="es-CO" dirty="0"/>
              <a:t> </a:t>
            </a:r>
            <a:r>
              <a:rPr lang="es-CO" dirty="0" err="1"/>
              <a:t>Join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F237AE-4A30-D6E1-9F4B-46C4B2A0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73" y="1690688"/>
            <a:ext cx="9167654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9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9FBA2-125D-633C-355D-B8EFB057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Right</a:t>
            </a:r>
            <a:r>
              <a:rPr lang="es-CO" dirty="0"/>
              <a:t> </a:t>
            </a:r>
            <a:r>
              <a:rPr lang="es-CO" dirty="0" err="1"/>
              <a:t>Outer</a:t>
            </a:r>
            <a:r>
              <a:rPr lang="es-CO" dirty="0"/>
              <a:t> </a:t>
            </a:r>
            <a:r>
              <a:rPr lang="es-CO" dirty="0" err="1"/>
              <a:t>Join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0DC2DC-EE57-DCD2-EE44-270119B7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43" y="1449810"/>
            <a:ext cx="9853514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31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83824-0D68-281A-9D30-96094F92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Full </a:t>
            </a:r>
            <a:r>
              <a:rPr lang="es-CO" dirty="0" err="1"/>
              <a:t>Joint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CDC4DA-71CB-AB41-50C4-CBF753ED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1499757"/>
            <a:ext cx="10044030" cy="41151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8FFFCC6-329A-4680-9FFA-387B6924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914" y="5659028"/>
            <a:ext cx="6500423" cy="3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56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FD6CD-6D5B-86F3-B0E7-70DF6AD4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CROSS JOIN </a:t>
            </a:r>
            <a:r>
              <a:rPr lang="es-CO" dirty="0" err="1"/>
              <a:t>ó</a:t>
            </a:r>
            <a:r>
              <a:rPr lang="es-CO" dirty="0"/>
              <a:t> CARTESIAN JOIN</a:t>
            </a:r>
          </a:p>
        </p:txBody>
      </p:sp>
      <p:pic>
        <p:nvPicPr>
          <p:cNvPr id="2050" name="Picture 2" descr="SQL Cross Join - w3resource">
            <a:extLst>
              <a:ext uri="{FF2B5EF4-FFF2-40B4-BE49-F238E27FC236}">
                <a16:creationId xmlns:a16="http://schemas.microsoft.com/office/drawing/2014/main" id="{3B6C096F-A1EF-78B8-2A75-CC2750D75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9" b="17680"/>
          <a:stretch/>
        </p:blipFill>
        <p:spPr bwMode="auto">
          <a:xfrm>
            <a:off x="975561" y="1880605"/>
            <a:ext cx="437754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QL CROSS JOIN with examples">
            <a:extLst>
              <a:ext uri="{FF2B5EF4-FFF2-40B4-BE49-F238E27FC236}">
                <a16:creationId xmlns:a16="http://schemas.microsoft.com/office/drawing/2014/main" id="{B8715D9E-BB49-227F-A894-3394BA1B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107" y="1433888"/>
            <a:ext cx="6327862" cy="42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81B7767-797C-9FD3-B326-0C34520C0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59" y="4204122"/>
            <a:ext cx="3806750" cy="148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6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2868-78CF-E642-329C-333F5C1A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Que es RDBMS?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2F495C-57B4-55C9-1085-B87D767F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Relational</a:t>
            </a:r>
            <a:r>
              <a:rPr lang="es-CO" dirty="0"/>
              <a:t> </a:t>
            </a:r>
            <a:r>
              <a:rPr lang="es-CO" dirty="0" err="1"/>
              <a:t>Database</a:t>
            </a:r>
            <a:r>
              <a:rPr lang="es-CO" dirty="0"/>
              <a:t> Management </a:t>
            </a:r>
            <a:r>
              <a:rPr lang="es-CO" dirty="0" err="1"/>
              <a:t>System</a:t>
            </a:r>
            <a:endParaRPr lang="es-CO" dirty="0"/>
          </a:p>
          <a:p>
            <a:r>
              <a:rPr lang="es-CO" dirty="0"/>
              <a:t>Un conjunto de herramientas de software que controla la data</a:t>
            </a:r>
          </a:p>
          <a:p>
            <a:pPr lvl="1"/>
            <a:r>
              <a:rPr lang="es-CO" dirty="0"/>
              <a:t>Acceso, Organización y Almacenamiento</a:t>
            </a:r>
          </a:p>
          <a:p>
            <a:r>
              <a:rPr lang="es-CO" dirty="0"/>
              <a:t>Ejemplo: MySQL, Oracle, DB2 Express-C</a:t>
            </a:r>
          </a:p>
        </p:txBody>
      </p:sp>
    </p:spTree>
    <p:extLst>
      <p:ext uri="{BB962C8B-B14F-4D97-AF65-F5344CB8AC3E}">
        <p14:creationId xmlns:p14="http://schemas.microsoft.com/office/powerpoint/2010/main" val="3569060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22E52-FE02-BF12-B1A3-215F9131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Self</a:t>
            </a:r>
            <a:r>
              <a:rPr lang="es-CO" dirty="0"/>
              <a:t> </a:t>
            </a:r>
            <a:r>
              <a:rPr lang="es-CO" dirty="0" err="1"/>
              <a:t>Join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131A08-E2A6-5776-A747-A12BB8C07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1" y="1690688"/>
            <a:ext cx="2461473" cy="2149026"/>
          </a:xfrm>
          <a:prstGeom prst="rect">
            <a:avLst/>
          </a:prstGeom>
        </p:spPr>
      </p:pic>
      <p:pic>
        <p:nvPicPr>
          <p:cNvPr id="4098" name="Picture 2" descr="SQL - Self Join">
            <a:extLst>
              <a:ext uri="{FF2B5EF4-FFF2-40B4-BE49-F238E27FC236}">
                <a16:creationId xmlns:a16="http://schemas.microsoft.com/office/drawing/2014/main" id="{18EDE6F8-820B-4752-7160-FB44F46B2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690688"/>
            <a:ext cx="66770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A494E7-3467-06A9-334D-9800534E2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473" y="4244113"/>
            <a:ext cx="3293144" cy="12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19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65697-59BB-24F7-75F8-2494277F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Preguntas y </a:t>
            </a:r>
            <a:r>
              <a:rPr lang="es-CO" dirty="0" err="1"/>
              <a:t>Lab</a:t>
            </a:r>
            <a:endParaRPr lang="es-CO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9202321-F3AD-27EF-06B4-3C9B6F060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947"/>
            <a:ext cx="10515600" cy="536992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Select the names and job start dates of all employees who work for the department number 5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Select the names, job start dates, and job titles of all employees who work for the department number 5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Perform a Left Outer Join on the EMPLOYEES and DEPARTMENT tables and select employee id, last name, department id and department name for all employees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Re-write the previous query but limit the result set to include only the rows for employees born before 1980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Re-write the previous query but have the result set include all the employees but department names for only the employees who were born before 1980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Perform a Full Join on the EMPLOYEES and DEPARTMENT tables and select the First name, Last name and Department name of all employees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Re-write the previous query but have the result set include all employee names but department id and department names only for male employees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235871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FEAA70-FCDD-1AD0-EFEB-44A75E228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768" y="1253331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CO" dirty="0"/>
              <a:t>SELECT E.F_NAME,E.L_NAME, JH.START_DATE</a:t>
            </a:r>
          </a:p>
          <a:p>
            <a:pPr marL="0" indent="0">
              <a:buNone/>
            </a:pPr>
            <a:r>
              <a:rPr lang="es-CO" dirty="0"/>
              <a:t>FROM EMPLOYEES as E</a:t>
            </a:r>
          </a:p>
          <a:p>
            <a:pPr marL="0" indent="0">
              <a:buNone/>
            </a:pPr>
            <a:r>
              <a:rPr lang="es-CO" dirty="0"/>
              <a:t>INNER JOIN JOB_HISTORY AS JH </a:t>
            </a:r>
            <a:r>
              <a:rPr lang="es-CO" dirty="0" err="1"/>
              <a:t>on</a:t>
            </a:r>
            <a:r>
              <a:rPr lang="es-CO" dirty="0"/>
              <a:t> E.EMP_ID=JH.EMPL_ID </a:t>
            </a:r>
          </a:p>
          <a:p>
            <a:pPr marL="0" indent="0">
              <a:buNone/>
            </a:pPr>
            <a:r>
              <a:rPr lang="es-CO" dirty="0"/>
              <a:t>WHERE E.DEP_ID='5';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SELECT E.F_NAME,E.L_NAME, JH.START_DATE, J.JOB_TITLE</a:t>
            </a:r>
          </a:p>
          <a:p>
            <a:pPr marL="0" indent="0">
              <a:buNone/>
            </a:pPr>
            <a:r>
              <a:rPr lang="es-CO" dirty="0"/>
              <a:t>FROM EMPLOYEES as E</a:t>
            </a:r>
          </a:p>
          <a:p>
            <a:pPr marL="0" indent="0">
              <a:buNone/>
            </a:pPr>
            <a:r>
              <a:rPr lang="es-CO" dirty="0"/>
              <a:t>INNER JOIN JOB_HISTORY AS JH </a:t>
            </a:r>
            <a:r>
              <a:rPr lang="es-CO" dirty="0" err="1"/>
              <a:t>on</a:t>
            </a:r>
            <a:r>
              <a:rPr lang="es-CO" dirty="0"/>
              <a:t> E.EMP_ID=JH.EMPL_ID </a:t>
            </a:r>
          </a:p>
          <a:p>
            <a:pPr marL="0" indent="0">
              <a:buNone/>
            </a:pPr>
            <a:r>
              <a:rPr lang="es-CO" dirty="0"/>
              <a:t>INNER JOIN JOBS as J </a:t>
            </a:r>
            <a:r>
              <a:rPr lang="es-CO" dirty="0" err="1"/>
              <a:t>on</a:t>
            </a:r>
            <a:r>
              <a:rPr lang="es-CO" dirty="0"/>
              <a:t> E.JOB_ID=J.JOB_IDENT</a:t>
            </a:r>
          </a:p>
          <a:p>
            <a:pPr marL="0" indent="0">
              <a:buNone/>
            </a:pPr>
            <a:r>
              <a:rPr lang="es-CO" dirty="0"/>
              <a:t>WHERE E.DEP_ID='5';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SELECT E.EMP_ID,E.L_NAME,E.DEP_ID,D.DEP_NAME</a:t>
            </a:r>
          </a:p>
          <a:p>
            <a:pPr marL="0" indent="0">
              <a:buNone/>
            </a:pPr>
            <a:r>
              <a:rPr lang="es-CO" dirty="0"/>
              <a:t>FROM EMPLOYEES as E</a:t>
            </a:r>
          </a:p>
          <a:p>
            <a:pPr marL="0" indent="0">
              <a:buNone/>
            </a:pPr>
            <a:r>
              <a:rPr lang="es-CO" dirty="0"/>
              <a:t>LEFT OUTER JOIN DEPARTMENTS AS D ON E.DEP_ID=D.DEPT_ID_DEP;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2D2D52-65E6-BB20-4566-F784679051D7}"/>
              </a:ext>
            </a:extLst>
          </p:cNvPr>
          <p:cNvSpPr txBox="1"/>
          <p:nvPr/>
        </p:nvSpPr>
        <p:spPr>
          <a:xfrm>
            <a:off x="6096000" y="474345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SELECT E.EMP_ID,E.L_NAME,E.DEP_ID,D.DEP_NAME</a:t>
            </a:r>
          </a:p>
          <a:p>
            <a:r>
              <a:rPr lang="es-CO" dirty="0"/>
              <a:t>FROM EMPLOYEES as E</a:t>
            </a:r>
          </a:p>
          <a:p>
            <a:r>
              <a:rPr lang="es-CO" dirty="0"/>
              <a:t>LEFT OUTER JOIN DEPARTMENTS AS D ON E.DEP_ID=D.DEPT_ID_DEP</a:t>
            </a:r>
          </a:p>
          <a:p>
            <a:r>
              <a:rPr lang="es-CO" dirty="0"/>
              <a:t>WHERE YEAR(E.B_DATE) &lt; 1980;</a:t>
            </a:r>
          </a:p>
          <a:p>
            <a:endParaRPr lang="es-CO" dirty="0"/>
          </a:p>
          <a:p>
            <a:r>
              <a:rPr lang="es-CO" dirty="0" err="1"/>
              <a:t>select</a:t>
            </a:r>
            <a:r>
              <a:rPr lang="es-CO" dirty="0"/>
              <a:t> E.EMP_ID,E.L_NAME,E.DEP_ID,D.DEP_NAME</a:t>
            </a:r>
          </a:p>
          <a:p>
            <a:r>
              <a:rPr lang="es-CO" dirty="0" err="1"/>
              <a:t>from</a:t>
            </a:r>
            <a:r>
              <a:rPr lang="es-CO" dirty="0"/>
              <a:t> EMPLOYEES AS E </a:t>
            </a:r>
          </a:p>
          <a:p>
            <a:r>
              <a:rPr lang="es-CO" dirty="0"/>
              <a:t>LEFT OUTER JOIN DEPARTMENTS AS D ON E.DEP_ID=D.DEPT_ID_DEP </a:t>
            </a:r>
          </a:p>
          <a:p>
            <a:r>
              <a:rPr lang="es-CO" dirty="0"/>
              <a:t>AND YEAR(E.B_DATE) &lt; 1980;</a:t>
            </a:r>
          </a:p>
          <a:p>
            <a:endParaRPr lang="es-CO" dirty="0"/>
          </a:p>
          <a:p>
            <a:r>
              <a:rPr lang="es-CO" dirty="0" err="1"/>
              <a:t>select</a:t>
            </a:r>
            <a:r>
              <a:rPr lang="es-CO" dirty="0"/>
              <a:t> E.F_NAME,E.L_NAME,D.DEP_NAME</a:t>
            </a:r>
          </a:p>
          <a:p>
            <a:r>
              <a:rPr lang="es-CO" dirty="0" err="1"/>
              <a:t>from</a:t>
            </a:r>
            <a:r>
              <a:rPr lang="es-CO" dirty="0"/>
              <a:t> EMPLOYEES AS E </a:t>
            </a:r>
          </a:p>
          <a:p>
            <a:r>
              <a:rPr lang="es-CO" dirty="0"/>
              <a:t>FULL OUTER JOIN DEPARTMENTS AS D ON E.DEP_ID=D.DEPT_ID_DEP;</a:t>
            </a:r>
          </a:p>
          <a:p>
            <a:endParaRPr lang="es-CO" dirty="0"/>
          </a:p>
          <a:p>
            <a:r>
              <a:rPr lang="es-CO" dirty="0" err="1"/>
              <a:t>select</a:t>
            </a:r>
            <a:r>
              <a:rPr lang="es-CO" dirty="0"/>
              <a:t> E.F_NAME,E.L_NAME,D.DEPT_ID_DEP, D.DEP_NAME</a:t>
            </a:r>
          </a:p>
          <a:p>
            <a:r>
              <a:rPr lang="es-CO" dirty="0" err="1"/>
              <a:t>from</a:t>
            </a:r>
            <a:r>
              <a:rPr lang="es-CO" dirty="0"/>
              <a:t> EMPLOYEES AS E </a:t>
            </a:r>
          </a:p>
          <a:p>
            <a:r>
              <a:rPr lang="es-CO" dirty="0"/>
              <a:t>FULL OUTER JOIN DEPARTMENTS AS D ON E.DEP_ID=D.DEPT_ID_DEP AND E.SEX = 'M';</a:t>
            </a:r>
          </a:p>
        </p:txBody>
      </p:sp>
    </p:spTree>
    <p:extLst>
      <p:ext uri="{BB962C8B-B14F-4D97-AF65-F5344CB8AC3E}">
        <p14:creationId xmlns:p14="http://schemas.microsoft.com/office/powerpoint/2010/main" val="34061494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AB916-187F-1FA1-C958-80BD37B5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0791A0-2DBE-F067-B443-246892244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Mas comandos</a:t>
            </a:r>
          </a:p>
          <a:p>
            <a:pPr marL="0" indent="0" algn="ctr">
              <a:buNone/>
            </a:pPr>
            <a:r>
              <a:rPr lang="es-CO" dirty="0"/>
              <a:t>	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0527FD-BB3E-C35B-8BF0-AD7D365DCBB7}"/>
              </a:ext>
            </a:extLst>
          </p:cNvPr>
          <p:cNvSpPr txBox="1"/>
          <p:nvPr/>
        </p:nvSpPr>
        <p:spPr>
          <a:xfrm>
            <a:off x="3048000" y="281502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200" dirty="0"/>
              <a:t>https://www.w3schools.com/sql/</a:t>
            </a:r>
          </a:p>
        </p:txBody>
      </p:sp>
    </p:spTree>
    <p:extLst>
      <p:ext uri="{BB962C8B-B14F-4D97-AF65-F5344CB8AC3E}">
        <p14:creationId xmlns:p14="http://schemas.microsoft.com/office/powerpoint/2010/main" val="136954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F4B59-E413-799B-A78E-6570646F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SQL comandos básicos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069910-262A-9A0F-F9C8-3608217ED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Create</a:t>
            </a:r>
            <a:endParaRPr lang="es-CO" dirty="0"/>
          </a:p>
          <a:p>
            <a:r>
              <a:rPr lang="es-CO" dirty="0" err="1"/>
              <a:t>Insert</a:t>
            </a:r>
            <a:endParaRPr lang="es-CO" dirty="0"/>
          </a:p>
          <a:p>
            <a:r>
              <a:rPr lang="es-CO" dirty="0" err="1"/>
              <a:t>Select</a:t>
            </a:r>
            <a:endParaRPr lang="es-CO" dirty="0"/>
          </a:p>
          <a:p>
            <a:r>
              <a:rPr lang="es-CO" dirty="0" err="1"/>
              <a:t>Update</a:t>
            </a:r>
            <a:endParaRPr lang="es-CO" dirty="0"/>
          </a:p>
          <a:p>
            <a:r>
              <a:rPr lang="es-CO" dirty="0" err="1"/>
              <a:t>Delete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72045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02E3E-CD19-CE71-DC70-ABC5D1A2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Information</a:t>
            </a:r>
            <a:r>
              <a:rPr lang="es-CO" dirty="0"/>
              <a:t> </a:t>
            </a:r>
            <a:r>
              <a:rPr lang="es-CO" dirty="0" err="1"/>
              <a:t>Model</a:t>
            </a:r>
            <a:r>
              <a:rPr lang="es-CO" dirty="0"/>
              <a:t> Vs. Data </a:t>
            </a:r>
            <a:r>
              <a:rPr lang="es-CO" dirty="0" err="1"/>
              <a:t>Model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F9C639D-3260-0156-EEBE-14E5538D8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547" y="2069432"/>
            <a:ext cx="6374453" cy="2759242"/>
          </a:xfr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7B72F2-9248-793C-ED98-10DFF41972B8}"/>
              </a:ext>
            </a:extLst>
          </p:cNvPr>
          <p:cNvSpPr txBox="1">
            <a:spLocks/>
          </p:cNvSpPr>
          <p:nvPr/>
        </p:nvSpPr>
        <p:spPr>
          <a:xfrm>
            <a:off x="260685" y="1809583"/>
            <a:ext cx="5556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dirty="0" err="1"/>
              <a:t>Information</a:t>
            </a:r>
            <a:r>
              <a:rPr lang="es-CO" dirty="0"/>
              <a:t> </a:t>
            </a:r>
            <a:r>
              <a:rPr lang="es-CO" dirty="0" err="1"/>
              <a:t>model</a:t>
            </a:r>
            <a:r>
              <a:rPr lang="es-CO" dirty="0"/>
              <a:t>: es un resumen, una representación formal de las entidades que incluye.</a:t>
            </a:r>
          </a:p>
          <a:p>
            <a:pPr marL="0" indent="0">
              <a:buNone/>
            </a:pPr>
            <a:r>
              <a:rPr lang="es-CO" dirty="0"/>
              <a:t>Esta en un nivel conceptual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Data </a:t>
            </a:r>
            <a:r>
              <a:rPr lang="es-CO" dirty="0" err="1"/>
              <a:t>model</a:t>
            </a:r>
            <a:r>
              <a:rPr lang="es-CO" dirty="0"/>
              <a:t>: es la marca de una base de datos.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942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087B34-5437-07D7-1CA2-FE3791EB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721" y="4035612"/>
            <a:ext cx="6764279" cy="2134953"/>
          </a:xfrm>
          <a:prstGeom prst="rect">
            <a:avLst/>
          </a:prstGeom>
        </p:spPr>
      </p:pic>
      <p:pic>
        <p:nvPicPr>
          <p:cNvPr id="1026" name="Picture 2" descr="Base de datos relacional: qué es y cómo funciona">
            <a:extLst>
              <a:ext uri="{FF2B5EF4-FFF2-40B4-BE49-F238E27FC236}">
                <a16:creationId xmlns:a16="http://schemas.microsoft.com/office/drawing/2014/main" id="{829B3C57-2619-B0D9-CD72-65F7F7153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0" y="3558731"/>
            <a:ext cx="4876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C8E1F9-61D6-34B2-8917-8E78ECDD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Data Relacional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36F19C-46E0-06A0-8A73-6847ECD3C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062"/>
            <a:ext cx="10515600" cy="4351338"/>
          </a:xfrm>
        </p:spPr>
        <p:txBody>
          <a:bodyPr/>
          <a:lstStyle/>
          <a:p>
            <a:r>
              <a:rPr lang="es-CO" dirty="0"/>
              <a:t>Es la mas usado debido a su independencia</a:t>
            </a:r>
          </a:p>
          <a:p>
            <a:r>
              <a:rPr lang="es-CO" dirty="0"/>
              <a:t>El  diagrama ER (entidad-relación) permite ver las relaciones de nuestros datos</a:t>
            </a:r>
          </a:p>
          <a:p>
            <a:r>
              <a:rPr lang="es-CO" dirty="0"/>
              <a:t>Los atributos se convierten en columnas y por cada atributo tenernos características por ejemplo para la entidad autor, sus atributos serian nombre, email, ciudad…</a:t>
            </a:r>
          </a:p>
        </p:txBody>
      </p:sp>
    </p:spTree>
    <p:extLst>
      <p:ext uri="{BB962C8B-B14F-4D97-AF65-F5344CB8AC3E}">
        <p14:creationId xmlns:p14="http://schemas.microsoft.com/office/powerpoint/2010/main" val="15312305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2722</Words>
  <Application>Microsoft Office PowerPoint</Application>
  <PresentationFormat>Panorámica</PresentationFormat>
  <Paragraphs>355</Paragraphs>
  <Slides>63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8" baseType="lpstr">
      <vt:lpstr>AmazonEmber</vt:lpstr>
      <vt:lpstr>Arial</vt:lpstr>
      <vt:lpstr>Calibri</vt:lpstr>
      <vt:lpstr>Calibri Light</vt:lpstr>
      <vt:lpstr>Tema de Office</vt:lpstr>
      <vt:lpstr>Presentación de PowerPoint</vt:lpstr>
      <vt:lpstr>Estructura del Curso</vt:lpstr>
      <vt:lpstr>Modulo 1</vt:lpstr>
      <vt:lpstr>Que es SQL?</vt:lpstr>
      <vt:lpstr>Databases?</vt:lpstr>
      <vt:lpstr>Que es RDBMS?</vt:lpstr>
      <vt:lpstr>SQL comandos básicos</vt:lpstr>
      <vt:lpstr>Information Model Vs. Data Model</vt:lpstr>
      <vt:lpstr>Data Relacional </vt:lpstr>
      <vt:lpstr>Tipos de relaciones</vt:lpstr>
      <vt:lpstr>Mapeando entidades en tablas</vt:lpstr>
      <vt:lpstr>Mapeando entidades en tablas</vt:lpstr>
      <vt:lpstr>Presentación de PowerPoint</vt:lpstr>
      <vt:lpstr>Conceptos: El modelo relacional</vt:lpstr>
      <vt:lpstr>Relacional database</vt:lpstr>
      <vt:lpstr>Relación</vt:lpstr>
      <vt:lpstr>Actividad</vt:lpstr>
      <vt:lpstr>Modulo 2</vt:lpstr>
      <vt:lpstr>Relational model - limitaciones</vt:lpstr>
      <vt:lpstr>Relational model - limitaciones</vt:lpstr>
      <vt:lpstr>Relational model - limitaciones</vt:lpstr>
      <vt:lpstr>Relational model - limitaciones</vt:lpstr>
      <vt:lpstr>Adicional </vt:lpstr>
      <vt:lpstr>Actividad</vt:lpstr>
      <vt:lpstr>Modulo 3</vt:lpstr>
      <vt:lpstr>Tipos de SQL: DDL Vs. DML</vt:lpstr>
      <vt:lpstr>CREATE TABLE</vt:lpstr>
      <vt:lpstr>Presentación de PowerPoint</vt:lpstr>
      <vt:lpstr>INSERT</vt:lpstr>
      <vt:lpstr>Insert múltiples filas</vt:lpstr>
      <vt:lpstr>SELECT</vt:lpstr>
      <vt:lpstr>Presentación de PowerPoint</vt:lpstr>
      <vt:lpstr>Presentación de PowerPoint</vt:lpstr>
      <vt:lpstr>SELECT + WHERE</vt:lpstr>
      <vt:lpstr>UPDATE &amp; DELETE</vt:lpstr>
      <vt:lpstr>UPDATE &amp; DELETE</vt:lpstr>
      <vt:lpstr>Preguntas y Lab</vt:lpstr>
      <vt:lpstr>Presentación de PowerPoint</vt:lpstr>
      <vt:lpstr>Modulo 4</vt:lpstr>
      <vt:lpstr>SELECT – Avanzado</vt:lpstr>
      <vt:lpstr>SELECT - Avanzado</vt:lpstr>
      <vt:lpstr>SELECT - Avanzado</vt:lpstr>
      <vt:lpstr>SORTING Results</vt:lpstr>
      <vt:lpstr>SORTING Results</vt:lpstr>
      <vt:lpstr>SORTING Results</vt:lpstr>
      <vt:lpstr>Eliminando duplicados</vt:lpstr>
      <vt:lpstr>Restringiendo resultados de GROUP BY</vt:lpstr>
      <vt:lpstr>Preguntas y Lab</vt:lpstr>
      <vt:lpstr>Presentación de PowerPoint</vt:lpstr>
      <vt:lpstr>Modulo 5</vt:lpstr>
      <vt:lpstr>Operador Join</vt:lpstr>
      <vt:lpstr>Tipos de Joins</vt:lpstr>
      <vt:lpstr>Inner Join</vt:lpstr>
      <vt:lpstr>Inner Join</vt:lpstr>
      <vt:lpstr>Outer Join</vt:lpstr>
      <vt:lpstr>Left Outer Join</vt:lpstr>
      <vt:lpstr>Right Outer Join</vt:lpstr>
      <vt:lpstr>Full Joint</vt:lpstr>
      <vt:lpstr>CROSS JOIN ó CARTESIAN JOIN</vt:lpstr>
      <vt:lpstr>Self Join</vt:lpstr>
      <vt:lpstr>Preguntas y Lab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</dc:title>
  <dc:creator>jonnatan arias garcia</dc:creator>
  <cp:lastModifiedBy>jonnatan arias garcia</cp:lastModifiedBy>
  <cp:revision>26</cp:revision>
  <dcterms:created xsi:type="dcterms:W3CDTF">2024-06-04T17:44:33Z</dcterms:created>
  <dcterms:modified xsi:type="dcterms:W3CDTF">2024-06-08T18:50:42Z</dcterms:modified>
</cp:coreProperties>
</file>